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2" r:id="rId2"/>
    <p:sldId id="525" r:id="rId3"/>
    <p:sldId id="1854749770" r:id="rId4"/>
    <p:sldId id="492" r:id="rId5"/>
    <p:sldId id="1854749799" r:id="rId6"/>
    <p:sldId id="1854749807" r:id="rId7"/>
    <p:sldId id="1854749803" r:id="rId8"/>
    <p:sldId id="1854749808" r:id="rId9"/>
    <p:sldId id="1854749805" r:id="rId10"/>
    <p:sldId id="1854749809" r:id="rId11"/>
    <p:sldId id="1854749806" r:id="rId12"/>
    <p:sldId id="1854749801" r:id="rId13"/>
    <p:sldId id="287" r:id="rId14"/>
    <p:sldId id="497" r:id="rId15"/>
    <p:sldId id="1854749802"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A65304-F6C5-2214-260D-911875A03A36}" name="Theresa Miller" initials="TM" userId="S::TheresaM@soles4souls.org::bf89fd50-fbee-49b0-98d6-6bcf59d4c3e1" providerId="AD"/>
  <p188:author id="{ED24397B-2091-5FC0-88F6-E588586B39E6}" name="Robin Wagher" initials="RW" userId="S::robinw@soles4souls.org::773c1b2d-5a0d-4293-89c8-8849d829f866" providerId="AD"/>
  <p188:author id="{384E707B-3553-1A30-270D-CDDFDC6FB3FA}" name="Ashley Griffin" initials="AG" userId="S::ashleyg@soles4souls.org::48514f7b-4b99-43cc-a84c-fb18a1b30585" providerId="AD"/>
  <p188:author id="{6DE7A67F-067A-C053-3CA6-4A5DA2EF4B99}" name="Alessandra Roberts" initials="AR" userId="S::alessandrar@soles4souls.org::df3495db-37b4-4db6-a2c9-46e5ca2126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F4D"/>
    <a:srgbClr val="F26348"/>
    <a:srgbClr val="093F4C"/>
    <a:srgbClr val="EAEAB3"/>
    <a:srgbClr val="DBE07D"/>
    <a:srgbClr val="DB9FA4"/>
    <a:srgbClr val="F0BA52"/>
    <a:srgbClr val="ADCECC"/>
    <a:srgbClr val="003543"/>
    <a:srgbClr val="020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7"/>
    <p:restoredTop sz="71963"/>
  </p:normalViewPr>
  <p:slideViewPr>
    <p:cSldViewPr snapToGrid="0">
      <p:cViewPr>
        <p:scale>
          <a:sx n="75" d="100"/>
          <a:sy n="75" d="100"/>
        </p:scale>
        <p:origin x="1392" y="23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38845-4A00-E440-8A70-FF17891DD81F}"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B9A1E-11A7-0749-BDD0-CB8D43733CA4}" type="slidenum">
              <a:rPr lang="en-US" smtClean="0"/>
              <a:t>‹#›</a:t>
            </a:fld>
            <a:endParaRPr lang="en-US"/>
          </a:p>
        </p:txBody>
      </p:sp>
    </p:spTree>
    <p:extLst>
      <p:ext uri="{BB962C8B-B14F-4D97-AF65-F5344CB8AC3E}">
        <p14:creationId xmlns:p14="http://schemas.microsoft.com/office/powerpoint/2010/main" val="1012166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corporate@soles4souls.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1</a:t>
            </a:fld>
            <a:endParaRPr lang="en-US"/>
          </a:p>
        </p:txBody>
      </p:sp>
    </p:spTree>
    <p:extLst>
      <p:ext uri="{BB962C8B-B14F-4D97-AF65-F5344CB8AC3E}">
        <p14:creationId xmlns:p14="http://schemas.microsoft.com/office/powerpoint/2010/main" val="189037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554D-C73B-2C3A-8822-387CB11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5B407-6242-3560-6DEB-FCDA18CE5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978BF-0150-85F2-B1CA-97979BB8E4E8}"/>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59CA740C-01A9-6B06-BFEF-97D1F119CC28}"/>
              </a:ext>
            </a:extLst>
          </p:cNvPr>
          <p:cNvSpPr>
            <a:spLocks noGrp="1"/>
          </p:cNvSpPr>
          <p:nvPr>
            <p:ph type="sldNum" sz="quarter" idx="5"/>
          </p:nvPr>
        </p:nvSpPr>
        <p:spPr/>
        <p:txBody>
          <a:bodyPr/>
          <a:lstStyle/>
          <a:p>
            <a:fld id="{026B9A1E-11A7-0749-BDD0-CB8D43733CA4}" type="slidenum">
              <a:rPr lang="en-US" smtClean="0"/>
              <a:t>10</a:t>
            </a:fld>
            <a:endParaRPr lang="en-US"/>
          </a:p>
        </p:txBody>
      </p:sp>
    </p:spTree>
    <p:extLst>
      <p:ext uri="{BB962C8B-B14F-4D97-AF65-F5344CB8AC3E}">
        <p14:creationId xmlns:p14="http://schemas.microsoft.com/office/powerpoint/2010/main" val="3966453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11</a:t>
            </a:fld>
            <a:endParaRPr lang="en-US"/>
          </a:p>
        </p:txBody>
      </p:sp>
    </p:spTree>
    <p:extLst>
      <p:ext uri="{BB962C8B-B14F-4D97-AF65-F5344CB8AC3E}">
        <p14:creationId xmlns:p14="http://schemas.microsoft.com/office/powerpoint/2010/main" val="3179631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 from S4S ca talking points “since 2006 together w/ supporters”</a:t>
            </a:r>
          </a:p>
        </p:txBody>
      </p:sp>
      <p:sp>
        <p:nvSpPr>
          <p:cNvPr id="4" name="Slide Number Placeholder 3"/>
          <p:cNvSpPr>
            <a:spLocks noGrp="1"/>
          </p:cNvSpPr>
          <p:nvPr>
            <p:ph type="sldNum" sz="quarter" idx="5"/>
          </p:nvPr>
        </p:nvSpPr>
        <p:spPr/>
        <p:txBody>
          <a:bodyPr/>
          <a:lstStyle/>
          <a:p>
            <a:fld id="{522351BC-6EFC-6643-BF62-F79EAB2A6E88}" type="slidenum">
              <a:rPr lang="en-US" smtClean="0"/>
              <a:t>12</a:t>
            </a:fld>
            <a:endParaRPr lang="en-US"/>
          </a:p>
        </p:txBody>
      </p:sp>
    </p:spTree>
    <p:extLst>
      <p:ext uri="{BB962C8B-B14F-4D97-AF65-F5344CB8AC3E}">
        <p14:creationId xmlns:p14="http://schemas.microsoft.com/office/powerpoint/2010/main" val="3115511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13</a:t>
            </a:fld>
            <a:endParaRPr lang="en-US"/>
          </a:p>
        </p:txBody>
      </p:sp>
    </p:spTree>
    <p:extLst>
      <p:ext uri="{BB962C8B-B14F-4D97-AF65-F5344CB8AC3E}">
        <p14:creationId xmlns:p14="http://schemas.microsoft.com/office/powerpoint/2010/main" val="213604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2351BC-6EFC-6643-BF62-F79EAB2A6E88}" type="slidenum">
              <a:rPr lang="en-US" smtClean="0"/>
              <a:t>14</a:t>
            </a:fld>
            <a:endParaRPr lang="en-US"/>
          </a:p>
        </p:txBody>
      </p:sp>
    </p:spTree>
    <p:extLst>
      <p:ext uri="{BB962C8B-B14F-4D97-AF65-F5344CB8AC3E}">
        <p14:creationId xmlns:p14="http://schemas.microsoft.com/office/powerpoint/2010/main" val="28166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15</a:t>
            </a:fld>
            <a:endParaRPr lang="en-US"/>
          </a:p>
        </p:txBody>
      </p:sp>
    </p:spTree>
    <p:extLst>
      <p:ext uri="{BB962C8B-B14F-4D97-AF65-F5344CB8AC3E}">
        <p14:creationId xmlns:p14="http://schemas.microsoft.com/office/powerpoint/2010/main" val="27280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Include links to socials / email contact: </a:t>
            </a:r>
            <a:r>
              <a:rPr lang="en-US" b="1" dirty="0">
                <a:solidFill>
                  <a:srgbClr val="FF0000"/>
                </a:solidFill>
                <a:hlinkClick r:id="rId3"/>
              </a:rPr>
              <a:t>corporate@soles4souls.org</a:t>
            </a:r>
            <a:endParaRPr lang="en-US" b="1" dirty="0">
              <a:solidFill>
                <a:srgbClr val="FF0000"/>
              </a:solidFill>
            </a:endParaRPr>
          </a:p>
          <a:p>
            <a:r>
              <a:rPr lang="en-US" b="1" dirty="0">
                <a:solidFill>
                  <a:srgbClr val="FF0000"/>
                </a:solidFill>
              </a:rPr>
              <a:t>PDF = linkable links – videos, website, impact calculator</a:t>
            </a:r>
          </a:p>
          <a:p>
            <a:r>
              <a:rPr lang="en-US" b="1" dirty="0">
                <a:solidFill>
                  <a:srgbClr val="FF0000"/>
                </a:solidFill>
              </a:rPr>
              <a:t>PDF = no video embedded</a:t>
            </a:r>
          </a:p>
          <a:p>
            <a:endParaRPr lang="en-US" dirty="0"/>
          </a:p>
        </p:txBody>
      </p:sp>
      <p:sp>
        <p:nvSpPr>
          <p:cNvPr id="4" name="Slide Number Placeholder 3"/>
          <p:cNvSpPr>
            <a:spLocks noGrp="1"/>
          </p:cNvSpPr>
          <p:nvPr>
            <p:ph type="sldNum" sz="quarter" idx="5"/>
          </p:nvPr>
        </p:nvSpPr>
        <p:spPr/>
        <p:txBody>
          <a:bodyPr/>
          <a:lstStyle/>
          <a:p>
            <a:fld id="{522351BC-6EFC-6643-BF62-F79EAB2A6E88}" type="slidenum">
              <a:rPr lang="en-US" smtClean="0"/>
              <a:t>16</a:t>
            </a:fld>
            <a:endParaRPr lang="en-US"/>
          </a:p>
        </p:txBody>
      </p:sp>
    </p:spTree>
    <p:extLst>
      <p:ext uri="{BB962C8B-B14F-4D97-AF65-F5344CB8AC3E}">
        <p14:creationId xmlns:p14="http://schemas.microsoft.com/office/powerpoint/2010/main" val="265093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2</a:t>
            </a:fld>
            <a:endParaRPr lang="en-US"/>
          </a:p>
        </p:txBody>
      </p:sp>
    </p:spTree>
    <p:extLst>
      <p:ext uri="{BB962C8B-B14F-4D97-AF65-F5344CB8AC3E}">
        <p14:creationId xmlns:p14="http://schemas.microsoft.com/office/powerpoint/2010/main" val="380065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99851-C0F9-7A49-8F13-464A1F59D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89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4</a:t>
            </a:fld>
            <a:endParaRPr lang="en-US"/>
          </a:p>
        </p:txBody>
      </p:sp>
    </p:spTree>
    <p:extLst>
      <p:ext uri="{BB962C8B-B14F-4D97-AF65-F5344CB8AC3E}">
        <p14:creationId xmlns:p14="http://schemas.microsoft.com/office/powerpoint/2010/main" val="423489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5</a:t>
            </a:fld>
            <a:endParaRPr lang="en-US"/>
          </a:p>
        </p:txBody>
      </p:sp>
    </p:spTree>
    <p:extLst>
      <p:ext uri="{BB962C8B-B14F-4D97-AF65-F5344CB8AC3E}">
        <p14:creationId xmlns:p14="http://schemas.microsoft.com/office/powerpoint/2010/main" val="198460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A7CDE-CF4F-E88E-D63E-7E05562B9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1C7E2-2F4B-90AD-F322-0DE47415F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2B0F5-6DD5-5F24-D235-F7F93B6A3C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24A1AF-05D2-B508-918B-7289DF25407A}"/>
              </a:ext>
            </a:extLst>
          </p:cNvPr>
          <p:cNvSpPr>
            <a:spLocks noGrp="1"/>
          </p:cNvSpPr>
          <p:nvPr>
            <p:ph type="sldNum" sz="quarter" idx="5"/>
          </p:nvPr>
        </p:nvSpPr>
        <p:spPr/>
        <p:txBody>
          <a:bodyPr/>
          <a:lstStyle/>
          <a:p>
            <a:fld id="{026B9A1E-11A7-0749-BDD0-CB8D43733CA4}" type="slidenum">
              <a:rPr lang="en-US" smtClean="0"/>
              <a:t>6</a:t>
            </a:fld>
            <a:endParaRPr lang="en-US"/>
          </a:p>
        </p:txBody>
      </p:sp>
    </p:spTree>
    <p:extLst>
      <p:ext uri="{BB962C8B-B14F-4D97-AF65-F5344CB8AC3E}">
        <p14:creationId xmlns:p14="http://schemas.microsoft.com/office/powerpoint/2010/main" val="1024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7</a:t>
            </a:fld>
            <a:endParaRPr lang="en-US"/>
          </a:p>
        </p:txBody>
      </p:sp>
    </p:spTree>
    <p:extLst>
      <p:ext uri="{BB962C8B-B14F-4D97-AF65-F5344CB8AC3E}">
        <p14:creationId xmlns:p14="http://schemas.microsoft.com/office/powerpoint/2010/main" val="375017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C67AC-D754-E6DF-4823-2F6C13A18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875C6-F181-31CF-64B2-E698D9C10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844A9-ACA5-5FED-D281-9FCBA47B9DAC}"/>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485EA053-1BA4-BA8E-BE93-15A441FE7E20}"/>
              </a:ext>
            </a:extLst>
          </p:cNvPr>
          <p:cNvSpPr>
            <a:spLocks noGrp="1"/>
          </p:cNvSpPr>
          <p:nvPr>
            <p:ph type="sldNum" sz="quarter" idx="5"/>
          </p:nvPr>
        </p:nvSpPr>
        <p:spPr/>
        <p:txBody>
          <a:bodyPr/>
          <a:lstStyle/>
          <a:p>
            <a:fld id="{026B9A1E-11A7-0749-BDD0-CB8D43733CA4}" type="slidenum">
              <a:rPr lang="en-US" smtClean="0"/>
              <a:t>8</a:t>
            </a:fld>
            <a:endParaRPr lang="en-US"/>
          </a:p>
        </p:txBody>
      </p:sp>
    </p:spTree>
    <p:extLst>
      <p:ext uri="{BB962C8B-B14F-4D97-AF65-F5344CB8AC3E}">
        <p14:creationId xmlns:p14="http://schemas.microsoft.com/office/powerpoint/2010/main" val="335196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B9A1E-11A7-0749-BDD0-CB8D43733CA4}" type="slidenum">
              <a:rPr lang="en-US" smtClean="0"/>
              <a:t>9</a:t>
            </a:fld>
            <a:endParaRPr lang="en-US"/>
          </a:p>
        </p:txBody>
      </p:sp>
    </p:spTree>
    <p:extLst>
      <p:ext uri="{BB962C8B-B14F-4D97-AF65-F5344CB8AC3E}">
        <p14:creationId xmlns:p14="http://schemas.microsoft.com/office/powerpoint/2010/main" val="17814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7D27-F657-E846-A616-A7866D17B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64B9CF-646C-B343-9DCF-A87D037660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8DC496-64BD-454B-8C17-28D44B287C94}"/>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5" name="Footer Placeholder 4">
            <a:extLst>
              <a:ext uri="{FF2B5EF4-FFF2-40B4-BE49-F238E27FC236}">
                <a16:creationId xmlns:a16="http://schemas.microsoft.com/office/drawing/2014/main" id="{CDA286BA-0B77-1249-A9AC-28DCFCD9C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959AF-7F90-724D-9EFF-254A338BAEB6}"/>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51041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4839-742E-0245-AA4B-D0C52D34D8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E5169-D202-E24B-88BB-E8384C1419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1EFA4-0A06-174B-9361-9A98F5923A17}"/>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5" name="Footer Placeholder 4">
            <a:extLst>
              <a:ext uri="{FF2B5EF4-FFF2-40B4-BE49-F238E27FC236}">
                <a16:creationId xmlns:a16="http://schemas.microsoft.com/office/drawing/2014/main" id="{0953034E-8DA9-FB4B-BD80-2F452443D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40EE3C-65C3-E145-81AC-CAAA0195C62F}"/>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161062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F4559-DF03-6B4B-8668-1AADBF408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8A4BCD-A63F-CF4B-81C6-26568854E7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E420B-0218-5442-B662-9E80F0AD4549}"/>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5" name="Footer Placeholder 4">
            <a:extLst>
              <a:ext uri="{FF2B5EF4-FFF2-40B4-BE49-F238E27FC236}">
                <a16:creationId xmlns:a16="http://schemas.microsoft.com/office/drawing/2014/main" id="{3D85C6CD-40E4-844F-914C-B3E462A52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24C6A-0AAA-1D49-B987-92E6A5D50ACD}"/>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64800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A408A-18F6-7343-B355-D2B362FC7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62986-2359-9847-8BBB-8A0A0DC4BE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11DDD-877E-8649-9F38-6C33B838B8C2}"/>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5" name="Footer Placeholder 4">
            <a:extLst>
              <a:ext uri="{FF2B5EF4-FFF2-40B4-BE49-F238E27FC236}">
                <a16:creationId xmlns:a16="http://schemas.microsoft.com/office/drawing/2014/main" id="{9CC3B357-C2AD-734A-BF59-AD17F1744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87151-F7FA-C74D-B190-85957E4CAE38}"/>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291417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459F-C11E-DA41-81B8-2CBC4F9A6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5E6A1F-D3BE-6849-AAD1-5200D24F37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A9007E-0BFE-6940-BF33-596D3EBFA906}"/>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5" name="Footer Placeholder 4">
            <a:extLst>
              <a:ext uri="{FF2B5EF4-FFF2-40B4-BE49-F238E27FC236}">
                <a16:creationId xmlns:a16="http://schemas.microsoft.com/office/drawing/2014/main" id="{CB0F329E-95A1-B143-BC93-B6569733A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1A37B-4F9E-DD49-8311-23AEF6287755}"/>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104154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2690-E4B8-E34C-B6C5-05D0095BA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AD1E7-E89F-1443-A0C8-D75495F69C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AB0F1C-C331-984D-AB51-31B259084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9D58E3-52AE-2241-B3D4-F3359FEEA72C}"/>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6" name="Footer Placeholder 5">
            <a:extLst>
              <a:ext uri="{FF2B5EF4-FFF2-40B4-BE49-F238E27FC236}">
                <a16:creationId xmlns:a16="http://schemas.microsoft.com/office/drawing/2014/main" id="{7EA7A3EB-D93F-8346-A8EE-430F2EF77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FDDA2-6B8B-B446-86CC-9BA7192B25FB}"/>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178457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AB21D-221C-E045-9788-DFB6E0F68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92317-575A-124A-A145-2BB54D659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878ACF-82FE-6140-9E1F-9FD1629318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305DFB-6570-904C-A1A2-27A5ADD301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E0872-C2C7-4248-9057-32047E2D0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36A827-5057-AF49-A57B-7573327CCF1A}"/>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8" name="Footer Placeholder 7">
            <a:extLst>
              <a:ext uri="{FF2B5EF4-FFF2-40B4-BE49-F238E27FC236}">
                <a16:creationId xmlns:a16="http://schemas.microsoft.com/office/drawing/2014/main" id="{8D9A20F4-628E-A14D-AB7C-F9C7DA7F31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53D1C3-4B45-4C4C-92D9-67F73C188EDE}"/>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178116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559C-0D8E-0F45-A913-0E14741361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A8755-2E05-294D-87CF-D469D05487CD}"/>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4" name="Footer Placeholder 3">
            <a:extLst>
              <a:ext uri="{FF2B5EF4-FFF2-40B4-BE49-F238E27FC236}">
                <a16:creationId xmlns:a16="http://schemas.microsoft.com/office/drawing/2014/main" id="{2D6D3182-4B22-A243-8055-7FDC95F301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21D3A-99C1-3341-9E6F-497D23EEF21B}"/>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102338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5AE4B-A11B-D649-A7D8-91748B5CDAE1}"/>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3" name="Footer Placeholder 2">
            <a:extLst>
              <a:ext uri="{FF2B5EF4-FFF2-40B4-BE49-F238E27FC236}">
                <a16:creationId xmlns:a16="http://schemas.microsoft.com/office/drawing/2014/main" id="{D5036C2A-1039-B34B-852D-4F0234DDB7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81726A-42B9-354C-9D72-1A4DF4014BC9}"/>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41305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3856-2DA9-CC4C-96FF-D5E5D1F29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1E7675-71CE-324F-9F9C-482368534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9EDDA6-28ED-C345-94B5-0BB9C52184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9B491-CF2F-7B40-8AF0-68A1B2153B6B}"/>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6" name="Footer Placeholder 5">
            <a:extLst>
              <a:ext uri="{FF2B5EF4-FFF2-40B4-BE49-F238E27FC236}">
                <a16:creationId xmlns:a16="http://schemas.microsoft.com/office/drawing/2014/main" id="{35C8F0A5-7C13-984E-B936-4ACC1425F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3DC16-0AC7-1A48-958A-AA4BC3BBF6FB}"/>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215393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339D-E1AC-6247-B6E3-B6F206162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FAFE52-E700-5D45-BA61-0A2FD70E1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135406-4420-F548-9ADD-D0F43FFC0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0BD79-32C0-8D46-B8AD-343427DA65AC}"/>
              </a:ext>
            </a:extLst>
          </p:cNvPr>
          <p:cNvSpPr>
            <a:spLocks noGrp="1"/>
          </p:cNvSpPr>
          <p:nvPr>
            <p:ph type="dt" sz="half" idx="10"/>
          </p:nvPr>
        </p:nvSpPr>
        <p:spPr/>
        <p:txBody>
          <a:bodyPr/>
          <a:lstStyle/>
          <a:p>
            <a:fld id="{3DEF78FC-E7FD-7944-BD71-7FED4E4256CC}" type="datetimeFigureOut">
              <a:rPr lang="en-US" smtClean="0"/>
              <a:t>3/12/24</a:t>
            </a:fld>
            <a:endParaRPr lang="en-US"/>
          </a:p>
        </p:txBody>
      </p:sp>
      <p:sp>
        <p:nvSpPr>
          <p:cNvPr id="6" name="Footer Placeholder 5">
            <a:extLst>
              <a:ext uri="{FF2B5EF4-FFF2-40B4-BE49-F238E27FC236}">
                <a16:creationId xmlns:a16="http://schemas.microsoft.com/office/drawing/2014/main" id="{276EBD38-0069-F747-9252-9436B48DD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60724-2F31-E24A-85D7-A6B735E5C2EF}"/>
              </a:ext>
            </a:extLst>
          </p:cNvPr>
          <p:cNvSpPr>
            <a:spLocks noGrp="1"/>
          </p:cNvSpPr>
          <p:nvPr>
            <p:ph type="sldNum" sz="quarter" idx="12"/>
          </p:nvPr>
        </p:nvSpPr>
        <p:spPr/>
        <p:txBody>
          <a:bodyPr/>
          <a:lstStyle/>
          <a:p>
            <a:fld id="{B6AAB191-7F55-9A47-A21F-F605A43C94F0}" type="slidenum">
              <a:rPr lang="en-US" smtClean="0"/>
              <a:t>‹#›</a:t>
            </a:fld>
            <a:endParaRPr lang="en-US"/>
          </a:p>
        </p:txBody>
      </p:sp>
    </p:spTree>
    <p:extLst>
      <p:ext uri="{BB962C8B-B14F-4D97-AF65-F5344CB8AC3E}">
        <p14:creationId xmlns:p14="http://schemas.microsoft.com/office/powerpoint/2010/main" val="87220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1CCF8F-EB44-CA48-BEE9-5A4960FDBA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4D6DBB-6F3A-1F41-9BA5-91CBE0097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F8A5A-B1E1-0C4C-9106-10A7FF513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F78FC-E7FD-7944-BD71-7FED4E4256CC}" type="datetimeFigureOut">
              <a:rPr lang="en-US" smtClean="0"/>
              <a:t>3/12/24</a:t>
            </a:fld>
            <a:endParaRPr lang="en-US"/>
          </a:p>
        </p:txBody>
      </p:sp>
      <p:sp>
        <p:nvSpPr>
          <p:cNvPr id="5" name="Footer Placeholder 4">
            <a:extLst>
              <a:ext uri="{FF2B5EF4-FFF2-40B4-BE49-F238E27FC236}">
                <a16:creationId xmlns:a16="http://schemas.microsoft.com/office/drawing/2014/main" id="{D37F980E-C2F4-3245-A52C-AC359A3A8C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B442BC-6929-8247-B08A-213958FB7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AB191-7F55-9A47-A21F-F605A43C94F0}" type="slidenum">
              <a:rPr lang="en-US" smtClean="0"/>
              <a:t>‹#›</a:t>
            </a:fld>
            <a:endParaRPr lang="en-US"/>
          </a:p>
        </p:txBody>
      </p:sp>
    </p:spTree>
    <p:extLst>
      <p:ext uri="{BB962C8B-B14F-4D97-AF65-F5344CB8AC3E}">
        <p14:creationId xmlns:p14="http://schemas.microsoft.com/office/powerpoint/2010/main" val="1117963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em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les4soulscanada.org/resources/" TargetMode="External"/><Relationship Id="rId3" Type="http://schemas.openxmlformats.org/officeDocument/2006/relationships/image" Target="../media/image51.png"/><Relationship Id="rId7" Type="http://schemas.openxmlformats.org/officeDocument/2006/relationships/hyperlink" Target="https://soles4soulscanada.org/shoe-driv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soles4soulscanada.org/volunteer/" TargetMode="External"/><Relationship Id="rId5" Type="http://schemas.openxmlformats.org/officeDocument/2006/relationships/hyperlink" Target="https://soles4soulscanada.org/brand-partnerships/" TargetMode="External"/><Relationship Id="rId4" Type="http://schemas.openxmlformats.org/officeDocument/2006/relationships/hyperlink" Target="https://www.soles4soulscanada.org/about-us/" TargetMode="External"/><Relationship Id="rId9" Type="http://schemas.openxmlformats.org/officeDocument/2006/relationships/image" Target="../media/image12.emf"/></Relationships>
</file>

<file path=ppt/slides/_rels/slide1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mailto:corporate@soles4soul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jpeg"/><Relationship Id="rId7"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BB70E0-CF76-344F-A6A0-F3589CA55E25}"/>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457200" y="439958"/>
            <a:ext cx="11277600" cy="5972178"/>
          </a:xfrm>
          <a:prstGeom prst="rect">
            <a:avLst/>
          </a:prstGeom>
        </p:spPr>
      </p:pic>
      <p:sp>
        <p:nvSpPr>
          <p:cNvPr id="5" name="TextBox 4">
            <a:extLst>
              <a:ext uri="{FF2B5EF4-FFF2-40B4-BE49-F238E27FC236}">
                <a16:creationId xmlns:a16="http://schemas.microsoft.com/office/drawing/2014/main" id="{5C8EB185-2E0B-0799-A060-DEA2D8F8D96F}"/>
              </a:ext>
            </a:extLst>
          </p:cNvPr>
          <p:cNvSpPr txBox="1"/>
          <p:nvPr/>
        </p:nvSpPr>
        <p:spPr>
          <a:xfrm>
            <a:off x="800100" y="2274838"/>
            <a:ext cx="7774274" cy="1200329"/>
          </a:xfrm>
          <a:prstGeom prst="rect">
            <a:avLst/>
          </a:prstGeom>
          <a:noFill/>
        </p:spPr>
        <p:txBody>
          <a:bodyPr wrap="square" rtlCol="0">
            <a:spAutoFit/>
          </a:bodyPr>
          <a:lstStyle/>
          <a:p>
            <a:r>
              <a:rPr lang="en-US" sz="7200" b="1" dirty="0">
                <a:solidFill>
                  <a:srgbClr val="093F4D"/>
                </a:solidFill>
                <a:latin typeface="Buenos Aires Trial" pitchFamily="2" charset="0"/>
              </a:rPr>
              <a:t>SUSTAINABILITY</a:t>
            </a:r>
          </a:p>
        </p:txBody>
      </p:sp>
      <p:sp>
        <p:nvSpPr>
          <p:cNvPr id="6" name="TextBox 5">
            <a:extLst>
              <a:ext uri="{FF2B5EF4-FFF2-40B4-BE49-F238E27FC236}">
                <a16:creationId xmlns:a16="http://schemas.microsoft.com/office/drawing/2014/main" id="{ED41169C-7DC1-187F-9197-089ACFE95258}"/>
              </a:ext>
            </a:extLst>
          </p:cNvPr>
          <p:cNvSpPr txBox="1"/>
          <p:nvPr/>
        </p:nvSpPr>
        <p:spPr>
          <a:xfrm>
            <a:off x="800100" y="3143250"/>
            <a:ext cx="6290248" cy="1477328"/>
          </a:xfrm>
          <a:prstGeom prst="rect">
            <a:avLst/>
          </a:prstGeom>
          <a:noFill/>
        </p:spPr>
        <p:txBody>
          <a:bodyPr wrap="square" rtlCol="0">
            <a:spAutoFit/>
          </a:bodyPr>
          <a:lstStyle/>
          <a:p>
            <a:r>
              <a:rPr lang="en-US" sz="7200" b="1" dirty="0">
                <a:solidFill>
                  <a:srgbClr val="093F4D"/>
                </a:solidFill>
                <a:latin typeface="Buenos Aires Trial" pitchFamily="2" charset="0"/>
              </a:rPr>
              <a:t>WITH A SOUL</a:t>
            </a:r>
          </a:p>
          <a:p>
            <a:endParaRPr lang="en-US" dirty="0"/>
          </a:p>
        </p:txBody>
      </p:sp>
      <p:pic>
        <p:nvPicPr>
          <p:cNvPr id="8" name="Picture 7">
            <a:extLst>
              <a:ext uri="{FF2B5EF4-FFF2-40B4-BE49-F238E27FC236}">
                <a16:creationId xmlns:a16="http://schemas.microsoft.com/office/drawing/2014/main" id="{1F270BB5-3429-3CD1-B930-74992FA25B4D}"/>
              </a:ext>
            </a:extLst>
          </p:cNvPr>
          <p:cNvPicPr>
            <a:picLocks noChangeAspect="1"/>
          </p:cNvPicPr>
          <p:nvPr/>
        </p:nvPicPr>
        <p:blipFill>
          <a:blip r:embed="rId4"/>
          <a:stretch>
            <a:fillRect/>
          </a:stretch>
        </p:blipFill>
        <p:spPr>
          <a:xfrm>
            <a:off x="9923489" y="620531"/>
            <a:ext cx="1618938" cy="956918"/>
          </a:xfrm>
          <a:prstGeom prst="rect">
            <a:avLst/>
          </a:prstGeom>
        </p:spPr>
      </p:pic>
    </p:spTree>
    <p:extLst>
      <p:ext uri="{BB962C8B-B14F-4D97-AF65-F5344CB8AC3E}">
        <p14:creationId xmlns:p14="http://schemas.microsoft.com/office/powerpoint/2010/main" val="215692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709DF-916D-1FA0-EE16-BC99F17500F0}"/>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407A5C1F-BF9D-B52F-9ECD-9BBE6CE4D034}"/>
              </a:ext>
            </a:extLst>
          </p:cNvPr>
          <p:cNvPicPr>
            <a:picLocks noChangeAspect="1"/>
          </p:cNvPicPr>
          <p:nvPr/>
        </p:nvPicPr>
        <p:blipFill>
          <a:blip r:embed="rId3">
            <a:alphaModFix amt="20000"/>
          </a:blip>
          <a:stretch>
            <a:fillRect/>
          </a:stretch>
        </p:blipFill>
        <p:spPr>
          <a:xfrm>
            <a:off x="481012" y="6295398"/>
            <a:ext cx="1704976" cy="372654"/>
          </a:xfrm>
          <a:prstGeom prst="rect">
            <a:avLst/>
          </a:prstGeom>
        </p:spPr>
      </p:pic>
      <p:sp>
        <p:nvSpPr>
          <p:cNvPr id="2" name="TextBox 1">
            <a:extLst>
              <a:ext uri="{FF2B5EF4-FFF2-40B4-BE49-F238E27FC236}">
                <a16:creationId xmlns:a16="http://schemas.microsoft.com/office/drawing/2014/main" id="{C5658891-7E09-518B-4E55-C95CA34C2BD0}"/>
              </a:ext>
            </a:extLst>
          </p:cNvPr>
          <p:cNvSpPr txBox="1"/>
          <p:nvPr/>
        </p:nvSpPr>
        <p:spPr>
          <a:xfrm>
            <a:off x="409575" y="407796"/>
            <a:ext cx="8251346" cy="646331"/>
          </a:xfrm>
          <a:prstGeom prst="rect">
            <a:avLst/>
          </a:prstGeom>
          <a:noFill/>
        </p:spPr>
        <p:txBody>
          <a:bodyPr wrap="square" rtlCol="0">
            <a:spAutoFit/>
          </a:bodyPr>
          <a:lstStyle/>
          <a:p>
            <a:r>
              <a:rPr lang="en-US" sz="3600" b="1" dirty="0">
                <a:solidFill>
                  <a:srgbClr val="093F4D"/>
                </a:solidFill>
                <a:latin typeface="Tilde" pitchFamily="2" charset="77"/>
              </a:rPr>
              <a:t>4EveryKid: Headline Impact</a:t>
            </a:r>
          </a:p>
        </p:txBody>
      </p:sp>
      <p:sp>
        <p:nvSpPr>
          <p:cNvPr id="3" name="TextBox 2">
            <a:extLst>
              <a:ext uri="{FF2B5EF4-FFF2-40B4-BE49-F238E27FC236}">
                <a16:creationId xmlns:a16="http://schemas.microsoft.com/office/drawing/2014/main" id="{9D1A51F1-3CE7-315E-8EFA-347960F4DF2E}"/>
              </a:ext>
            </a:extLst>
          </p:cNvPr>
          <p:cNvSpPr txBox="1"/>
          <p:nvPr/>
        </p:nvSpPr>
        <p:spPr>
          <a:xfrm>
            <a:off x="409575" y="1092015"/>
            <a:ext cx="11372850" cy="1361911"/>
          </a:xfrm>
          <a:prstGeom prst="rect">
            <a:avLst/>
          </a:prstGeom>
          <a:noFill/>
        </p:spPr>
        <p:txBody>
          <a:bodyPr wrap="square" rtlCol="0">
            <a:spAutoFit/>
          </a:bodyPr>
          <a:lstStyle/>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We believe in giving a hand up, not a handout. Research shows that shoes not only have a physical impact on a kid’s </a:t>
            </a:r>
          </a:p>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well-being, but an emotional and psychological impact as well. </a:t>
            </a:r>
          </a:p>
          <a:p>
            <a:pPr marL="12700" marR="5080">
              <a:spcBef>
                <a:spcPts val="95"/>
              </a:spcBef>
            </a:pPr>
            <a:endParaRPr lang="en-US" sz="1600" dirty="0">
              <a:solidFill>
                <a:srgbClr val="093F4D"/>
              </a:solidFill>
              <a:latin typeface="Roboto Medium" panose="02000000000000000000" pitchFamily="2" charset="0"/>
              <a:ea typeface="Roboto Medium" panose="02000000000000000000" pitchFamily="2" charset="0"/>
              <a:cs typeface="Source Sans Pro"/>
            </a:endParaRPr>
          </a:p>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By giving a child a new pair of shoes, you’re meeting the need for comfort, but also giving them confidence, dignity, </a:t>
            </a:r>
            <a:br>
              <a:rPr lang="en-US" sz="1600" dirty="0">
                <a:solidFill>
                  <a:srgbClr val="093F4D"/>
                </a:solidFill>
                <a:latin typeface="Roboto Medium" panose="02000000000000000000" pitchFamily="2" charset="0"/>
                <a:ea typeface="Roboto Medium" panose="02000000000000000000" pitchFamily="2" charset="0"/>
                <a:cs typeface="Source Sans Pro"/>
              </a:rPr>
            </a:br>
            <a:r>
              <a:rPr lang="en-US" sz="1600" dirty="0">
                <a:solidFill>
                  <a:srgbClr val="093F4D"/>
                </a:solidFill>
                <a:latin typeface="Roboto Medium" panose="02000000000000000000" pitchFamily="2" charset="0"/>
                <a:ea typeface="Roboto Medium" panose="02000000000000000000" pitchFamily="2" charset="0"/>
                <a:cs typeface="Source Sans Pro"/>
              </a:rPr>
              <a:t>and happiness. </a:t>
            </a:r>
          </a:p>
        </p:txBody>
      </p:sp>
      <p:grpSp>
        <p:nvGrpSpPr>
          <p:cNvPr id="4" name="Group 3">
            <a:extLst>
              <a:ext uri="{FF2B5EF4-FFF2-40B4-BE49-F238E27FC236}">
                <a16:creationId xmlns:a16="http://schemas.microsoft.com/office/drawing/2014/main" id="{308C82A4-20FA-4D2E-6C41-ABC8E3E19D67}"/>
              </a:ext>
            </a:extLst>
          </p:cNvPr>
          <p:cNvGrpSpPr/>
          <p:nvPr/>
        </p:nvGrpSpPr>
        <p:grpSpPr>
          <a:xfrm>
            <a:off x="301133" y="2698705"/>
            <a:ext cx="2597710" cy="1576144"/>
            <a:chOff x="481011" y="3262285"/>
            <a:chExt cx="3606639" cy="2188305"/>
          </a:xfrm>
        </p:grpSpPr>
        <p:sp>
          <p:nvSpPr>
            <p:cNvPr id="5" name="Rectangle 4">
              <a:extLst>
                <a:ext uri="{FF2B5EF4-FFF2-40B4-BE49-F238E27FC236}">
                  <a16:creationId xmlns:a16="http://schemas.microsoft.com/office/drawing/2014/main" id="{9828D965-F0F7-77C2-0A36-45EF0241EE7F}"/>
                </a:ext>
              </a:extLst>
            </p:cNvPr>
            <p:cNvSpPr/>
            <p:nvPr/>
          </p:nvSpPr>
          <p:spPr>
            <a:xfrm>
              <a:off x="481011" y="3262285"/>
              <a:ext cx="3606639" cy="218830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8" name="TextBox 7">
              <a:extLst>
                <a:ext uri="{FF2B5EF4-FFF2-40B4-BE49-F238E27FC236}">
                  <a16:creationId xmlns:a16="http://schemas.microsoft.com/office/drawing/2014/main" id="{CB76A83A-2C07-E893-7648-2C8513360548}"/>
                </a:ext>
              </a:extLst>
            </p:cNvPr>
            <p:cNvSpPr txBox="1"/>
            <p:nvPr/>
          </p:nvSpPr>
          <p:spPr>
            <a:xfrm>
              <a:off x="614363" y="3468014"/>
              <a:ext cx="3357562" cy="512777"/>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2 in 3 </a:t>
              </a:r>
              <a:r>
                <a:rPr lang="en-US" sz="1600" dirty="0">
                  <a:solidFill>
                    <a:srgbClr val="093F4D"/>
                  </a:solidFill>
                  <a:latin typeface="Roboto Medium" panose="02000000000000000000" pitchFamily="2" charset="0"/>
                  <a:ea typeface="Roboto Medium" panose="02000000000000000000" pitchFamily="2" charset="0"/>
                  <a:cs typeface="Source Sans Pro"/>
                </a:rPr>
                <a:t>improved grades</a:t>
              </a:r>
            </a:p>
          </p:txBody>
        </p:sp>
      </p:grpSp>
      <p:sp>
        <p:nvSpPr>
          <p:cNvPr id="36" name="Rectangle 35">
            <a:extLst>
              <a:ext uri="{FF2B5EF4-FFF2-40B4-BE49-F238E27FC236}">
                <a16:creationId xmlns:a16="http://schemas.microsoft.com/office/drawing/2014/main" id="{D354F12D-80AE-15C1-D58B-03F75B1C7968}"/>
              </a:ext>
            </a:extLst>
          </p:cNvPr>
          <p:cNvSpPr/>
          <p:nvPr/>
        </p:nvSpPr>
        <p:spPr>
          <a:xfrm>
            <a:off x="3286674" y="2695733"/>
            <a:ext cx="2597710" cy="157911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37" name="TextBox 36">
            <a:extLst>
              <a:ext uri="{FF2B5EF4-FFF2-40B4-BE49-F238E27FC236}">
                <a16:creationId xmlns:a16="http://schemas.microsoft.com/office/drawing/2014/main" id="{1614F269-4400-4D17-CC2D-F5740185DB01}"/>
              </a:ext>
            </a:extLst>
          </p:cNvPr>
          <p:cNvSpPr txBox="1"/>
          <p:nvPr/>
        </p:nvSpPr>
        <p:spPr>
          <a:xfrm>
            <a:off x="3382722" y="2768961"/>
            <a:ext cx="2418310" cy="1107996"/>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98% </a:t>
            </a:r>
            <a:r>
              <a:rPr lang="en-US" sz="1600" dirty="0">
                <a:solidFill>
                  <a:srgbClr val="093F4D"/>
                </a:solidFill>
                <a:latin typeface="Roboto Medium" panose="02000000000000000000" pitchFamily="2" charset="0"/>
                <a:ea typeface="Roboto Medium" panose="02000000000000000000" pitchFamily="2" charset="0"/>
                <a:cs typeface="Source Sans Pro"/>
              </a:rPr>
              <a:t>of students said they </a:t>
            </a:r>
            <a:r>
              <a:rPr lang="en-US" sz="1600" b="1" dirty="0">
                <a:solidFill>
                  <a:srgbClr val="093F4D"/>
                </a:solidFill>
                <a:latin typeface="Roboto Medium" panose="02000000000000000000" pitchFamily="2" charset="0"/>
                <a:ea typeface="Roboto Medium" panose="02000000000000000000" pitchFamily="2" charset="0"/>
                <a:cs typeface="Source Sans Pro"/>
              </a:rPr>
              <a:t>felt more confident </a:t>
            </a:r>
            <a:r>
              <a:rPr lang="en-US" sz="1600" dirty="0">
                <a:solidFill>
                  <a:srgbClr val="093F4D"/>
                </a:solidFill>
                <a:latin typeface="Roboto Medium" panose="02000000000000000000" pitchFamily="2" charset="0"/>
                <a:ea typeface="Roboto Medium" panose="02000000000000000000" pitchFamily="2" charset="0"/>
                <a:cs typeface="Source Sans Pro"/>
              </a:rPr>
              <a:t>in their new shoes.</a:t>
            </a:r>
            <a:endParaRPr lang="en-US" sz="1600" b="1" dirty="0">
              <a:solidFill>
                <a:srgbClr val="093F4D"/>
              </a:solidFill>
              <a:latin typeface="Roboto Medium" panose="02000000000000000000" pitchFamily="2" charset="0"/>
              <a:ea typeface="Roboto Medium" panose="02000000000000000000" pitchFamily="2" charset="0"/>
              <a:cs typeface="Source Sans Pro"/>
            </a:endParaRPr>
          </a:p>
        </p:txBody>
      </p:sp>
      <p:sp>
        <p:nvSpPr>
          <p:cNvPr id="41" name="Rectangle 40">
            <a:extLst>
              <a:ext uri="{FF2B5EF4-FFF2-40B4-BE49-F238E27FC236}">
                <a16:creationId xmlns:a16="http://schemas.microsoft.com/office/drawing/2014/main" id="{9DB58BD3-16D3-D7B8-9D75-F183626623CA}"/>
              </a:ext>
            </a:extLst>
          </p:cNvPr>
          <p:cNvSpPr/>
          <p:nvPr/>
        </p:nvSpPr>
        <p:spPr>
          <a:xfrm>
            <a:off x="6278278" y="2695734"/>
            <a:ext cx="2597710" cy="157911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42" name="TextBox 41">
            <a:extLst>
              <a:ext uri="{FF2B5EF4-FFF2-40B4-BE49-F238E27FC236}">
                <a16:creationId xmlns:a16="http://schemas.microsoft.com/office/drawing/2014/main" id="{87EAD9E7-DE5D-27A4-ED38-7C4B90F889FA}"/>
              </a:ext>
            </a:extLst>
          </p:cNvPr>
          <p:cNvSpPr txBox="1"/>
          <p:nvPr/>
        </p:nvSpPr>
        <p:spPr>
          <a:xfrm>
            <a:off x="6374326" y="2768961"/>
            <a:ext cx="2418310" cy="861774"/>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12% </a:t>
            </a:r>
            <a:r>
              <a:rPr lang="en-US" sz="1600" dirty="0">
                <a:solidFill>
                  <a:srgbClr val="093F4D"/>
                </a:solidFill>
                <a:latin typeface="Roboto Medium" panose="02000000000000000000" pitchFamily="2" charset="0"/>
                <a:ea typeface="Roboto Medium" panose="02000000000000000000" pitchFamily="2" charset="0"/>
                <a:cs typeface="Source Sans Pro"/>
              </a:rPr>
              <a:t>of students needed and utilized their shoes for employment.</a:t>
            </a:r>
            <a:endParaRPr lang="en-US" sz="1600" dirty="0"/>
          </a:p>
        </p:txBody>
      </p:sp>
      <p:sp>
        <p:nvSpPr>
          <p:cNvPr id="43" name="Rectangle 42">
            <a:extLst>
              <a:ext uri="{FF2B5EF4-FFF2-40B4-BE49-F238E27FC236}">
                <a16:creationId xmlns:a16="http://schemas.microsoft.com/office/drawing/2014/main" id="{FE73726A-AAAB-5E75-D07F-07EB35E4AC93}"/>
              </a:ext>
            </a:extLst>
          </p:cNvPr>
          <p:cNvSpPr/>
          <p:nvPr/>
        </p:nvSpPr>
        <p:spPr>
          <a:xfrm>
            <a:off x="9269882" y="2692366"/>
            <a:ext cx="2597710" cy="158248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44" name="TextBox 43">
            <a:extLst>
              <a:ext uri="{FF2B5EF4-FFF2-40B4-BE49-F238E27FC236}">
                <a16:creationId xmlns:a16="http://schemas.microsoft.com/office/drawing/2014/main" id="{D12DB2FD-E06D-7D1E-93A0-F7CD546CCD27}"/>
              </a:ext>
            </a:extLst>
          </p:cNvPr>
          <p:cNvSpPr txBox="1"/>
          <p:nvPr/>
        </p:nvSpPr>
        <p:spPr>
          <a:xfrm>
            <a:off x="9365930" y="2765593"/>
            <a:ext cx="2418310" cy="861774"/>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4 in 5 </a:t>
            </a:r>
            <a:r>
              <a:rPr lang="en-US" sz="1600" dirty="0">
                <a:solidFill>
                  <a:srgbClr val="093F4D"/>
                </a:solidFill>
                <a:latin typeface="Roboto Medium" panose="02000000000000000000" pitchFamily="2" charset="0"/>
                <a:ea typeface="Roboto Medium" panose="02000000000000000000" pitchFamily="2" charset="0"/>
                <a:cs typeface="Source Sans Pro"/>
              </a:rPr>
              <a:t>said they feel more equal to their peers.</a:t>
            </a:r>
            <a:endParaRPr lang="en-US" b="1" dirty="0">
              <a:solidFill>
                <a:srgbClr val="F26348"/>
              </a:solidFill>
            </a:endParaRPr>
          </a:p>
        </p:txBody>
      </p:sp>
      <p:sp>
        <p:nvSpPr>
          <p:cNvPr id="10" name="TextBox 9">
            <a:extLst>
              <a:ext uri="{FF2B5EF4-FFF2-40B4-BE49-F238E27FC236}">
                <a16:creationId xmlns:a16="http://schemas.microsoft.com/office/drawing/2014/main" id="{B37FACB5-7739-DFF8-4FCD-6FCA1AC0A819}"/>
              </a:ext>
            </a:extLst>
          </p:cNvPr>
          <p:cNvSpPr txBox="1"/>
          <p:nvPr/>
        </p:nvSpPr>
        <p:spPr>
          <a:xfrm>
            <a:off x="384770" y="3291046"/>
            <a:ext cx="2418310" cy="861774"/>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3 in 4 </a:t>
            </a:r>
            <a:r>
              <a:rPr lang="en-US" sz="1600" dirty="0">
                <a:solidFill>
                  <a:srgbClr val="093F4D"/>
                </a:solidFill>
                <a:latin typeface="Roboto Medium" panose="02000000000000000000" pitchFamily="2" charset="0"/>
                <a:ea typeface="Roboto Medium" panose="02000000000000000000" pitchFamily="2" charset="0"/>
                <a:cs typeface="Source Sans Pro"/>
              </a:rPr>
              <a:t>increased participation in sports/extracurriculars</a:t>
            </a:r>
          </a:p>
        </p:txBody>
      </p:sp>
      <p:sp>
        <p:nvSpPr>
          <p:cNvPr id="11" name="TextBox 10">
            <a:extLst>
              <a:ext uri="{FF2B5EF4-FFF2-40B4-BE49-F238E27FC236}">
                <a16:creationId xmlns:a16="http://schemas.microsoft.com/office/drawing/2014/main" id="{73A34B24-A299-002E-84DE-50F35944A2CD}"/>
              </a:ext>
            </a:extLst>
          </p:cNvPr>
          <p:cNvSpPr txBox="1"/>
          <p:nvPr/>
        </p:nvSpPr>
        <p:spPr>
          <a:xfrm>
            <a:off x="406062" y="4513290"/>
            <a:ext cx="11372850" cy="1115690"/>
          </a:xfrm>
          <a:prstGeom prst="rect">
            <a:avLst/>
          </a:prstGeom>
          <a:noFill/>
        </p:spPr>
        <p:txBody>
          <a:bodyPr wrap="square" rtlCol="0">
            <a:spAutoFit/>
          </a:bodyPr>
          <a:lstStyle/>
          <a:p>
            <a:pPr marL="12700" marR="5080">
              <a:spcBef>
                <a:spcPts val="95"/>
              </a:spcBef>
            </a:pPr>
            <a:endParaRPr lang="en-US" sz="1600" dirty="0">
              <a:solidFill>
                <a:srgbClr val="093F4D"/>
              </a:solidFill>
              <a:latin typeface="Roboto Medium" panose="02000000000000000000" pitchFamily="2" charset="0"/>
              <a:ea typeface="Roboto Medium" panose="02000000000000000000" pitchFamily="2" charset="0"/>
              <a:cs typeface="Source Sans Pro"/>
            </a:endParaRPr>
          </a:p>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To date, we have served </a:t>
            </a:r>
            <a:r>
              <a:rPr lang="en-US" sz="1600" b="1" dirty="0">
                <a:solidFill>
                  <a:srgbClr val="093F4D"/>
                </a:solidFill>
                <a:latin typeface="Roboto Medium" panose="02000000000000000000" pitchFamily="2" charset="0"/>
                <a:ea typeface="Roboto Medium" panose="02000000000000000000" pitchFamily="2" charset="0"/>
                <a:cs typeface="Source Sans Pro"/>
              </a:rPr>
              <a:t>nearly 2,000 kids </a:t>
            </a:r>
            <a:r>
              <a:rPr lang="en-US" sz="1600" dirty="0">
                <a:solidFill>
                  <a:srgbClr val="093F4D"/>
                </a:solidFill>
                <a:latin typeface="Roboto Medium" panose="02000000000000000000" pitchFamily="2" charset="0"/>
                <a:ea typeface="Roboto Medium" panose="02000000000000000000" pitchFamily="2" charset="0"/>
                <a:cs typeface="Source Sans Pro"/>
              </a:rPr>
              <a:t>by providing new shoes.</a:t>
            </a:r>
          </a:p>
          <a:p>
            <a:pPr marL="12700" marR="5080">
              <a:spcBef>
                <a:spcPts val="95"/>
              </a:spcBef>
            </a:pPr>
            <a:endParaRPr lang="en-US" sz="1600" dirty="0">
              <a:solidFill>
                <a:srgbClr val="093F4D"/>
              </a:solidFill>
              <a:latin typeface="Roboto Medium" panose="02000000000000000000" pitchFamily="2" charset="0"/>
              <a:ea typeface="Roboto Medium" panose="02000000000000000000" pitchFamily="2" charset="0"/>
              <a:cs typeface="Source Sans Pro"/>
            </a:endParaRPr>
          </a:p>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New shoes </a:t>
            </a:r>
            <a:r>
              <a:rPr lang="en-US" sz="1600" b="1" dirty="0">
                <a:solidFill>
                  <a:srgbClr val="093F4D"/>
                </a:solidFill>
                <a:latin typeface="Roboto Medium" panose="02000000000000000000" pitchFamily="2" charset="0"/>
                <a:ea typeface="Roboto Medium" panose="02000000000000000000" pitchFamily="2" charset="0"/>
                <a:cs typeface="Source Sans Pro"/>
              </a:rPr>
              <a:t>provide confidence, hope</a:t>
            </a:r>
            <a:r>
              <a:rPr lang="en-US" sz="1600" dirty="0">
                <a:solidFill>
                  <a:srgbClr val="093F4D"/>
                </a:solidFill>
                <a:latin typeface="Roboto Medium" panose="02000000000000000000" pitchFamily="2" charset="0"/>
                <a:ea typeface="Roboto Medium" panose="02000000000000000000" pitchFamily="2" charset="0"/>
                <a:cs typeface="Source Sans Pro"/>
              </a:rPr>
              <a:t>, and </a:t>
            </a:r>
            <a:r>
              <a:rPr lang="en-US" sz="1600" b="1" dirty="0">
                <a:solidFill>
                  <a:srgbClr val="093F4D"/>
                </a:solidFill>
                <a:latin typeface="Roboto Medium" panose="02000000000000000000" pitchFamily="2" charset="0"/>
                <a:ea typeface="Roboto Medium" panose="02000000000000000000" pitchFamily="2" charset="0"/>
                <a:cs typeface="Source Sans Pro"/>
              </a:rPr>
              <a:t>dignity</a:t>
            </a:r>
            <a:r>
              <a:rPr lang="en-US" sz="1600" dirty="0">
                <a:solidFill>
                  <a:srgbClr val="093F4D"/>
                </a:solidFill>
                <a:latin typeface="Roboto Medium" panose="02000000000000000000" pitchFamily="2" charset="0"/>
                <a:ea typeface="Roboto Medium" panose="02000000000000000000" pitchFamily="2" charset="0"/>
                <a:cs typeface="Source Sans Pro"/>
              </a:rPr>
              <a:t> for a child in need. </a:t>
            </a:r>
          </a:p>
        </p:txBody>
      </p:sp>
    </p:spTree>
    <p:extLst>
      <p:ext uri="{BB962C8B-B14F-4D97-AF65-F5344CB8AC3E}">
        <p14:creationId xmlns:p14="http://schemas.microsoft.com/office/powerpoint/2010/main" val="45337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44215-09B6-0AF8-7E67-67A6293D929B}"/>
              </a:ext>
            </a:extLst>
          </p:cNvPr>
          <p:cNvPicPr>
            <a:picLocks noChangeAspect="1"/>
          </p:cNvPicPr>
          <p:nvPr/>
        </p:nvPicPr>
        <p:blipFill>
          <a:blip r:embed="rId3"/>
          <a:stretch>
            <a:fillRect/>
          </a:stretch>
        </p:blipFill>
        <p:spPr>
          <a:xfrm>
            <a:off x="3801019" y="345516"/>
            <a:ext cx="4614391" cy="3148108"/>
          </a:xfrm>
          <a:prstGeom prst="rect">
            <a:avLst/>
          </a:prstGeom>
        </p:spPr>
      </p:pic>
      <p:pic>
        <p:nvPicPr>
          <p:cNvPr id="4" name="Picture 3">
            <a:extLst>
              <a:ext uri="{FF2B5EF4-FFF2-40B4-BE49-F238E27FC236}">
                <a16:creationId xmlns:a16="http://schemas.microsoft.com/office/drawing/2014/main" id="{3CC67052-DBA0-F1F6-6E95-848BF14B04F5}"/>
              </a:ext>
            </a:extLst>
          </p:cNvPr>
          <p:cNvPicPr>
            <a:picLocks noChangeAspect="1"/>
          </p:cNvPicPr>
          <p:nvPr/>
        </p:nvPicPr>
        <p:blipFill>
          <a:blip r:embed="rId4"/>
          <a:stretch>
            <a:fillRect/>
          </a:stretch>
        </p:blipFill>
        <p:spPr>
          <a:xfrm>
            <a:off x="412792" y="-324910"/>
            <a:ext cx="3736692" cy="4851400"/>
          </a:xfrm>
          <a:prstGeom prst="rect">
            <a:avLst/>
          </a:prstGeom>
        </p:spPr>
      </p:pic>
      <p:pic>
        <p:nvPicPr>
          <p:cNvPr id="7" name="Picture 6">
            <a:extLst>
              <a:ext uri="{FF2B5EF4-FFF2-40B4-BE49-F238E27FC236}">
                <a16:creationId xmlns:a16="http://schemas.microsoft.com/office/drawing/2014/main" id="{9E061FDF-18CA-2A78-E9B0-66AC10F2997C}"/>
              </a:ext>
            </a:extLst>
          </p:cNvPr>
          <p:cNvPicPr>
            <a:picLocks noChangeAspect="1"/>
          </p:cNvPicPr>
          <p:nvPr/>
        </p:nvPicPr>
        <p:blipFill>
          <a:blip r:embed="rId5"/>
          <a:stretch>
            <a:fillRect/>
          </a:stretch>
        </p:blipFill>
        <p:spPr>
          <a:xfrm>
            <a:off x="7359536" y="47299"/>
            <a:ext cx="5142519" cy="4060808"/>
          </a:xfrm>
          <a:prstGeom prst="rect">
            <a:avLst/>
          </a:prstGeom>
        </p:spPr>
      </p:pic>
      <p:pic>
        <p:nvPicPr>
          <p:cNvPr id="26" name="Picture 25">
            <a:extLst>
              <a:ext uri="{FF2B5EF4-FFF2-40B4-BE49-F238E27FC236}">
                <a16:creationId xmlns:a16="http://schemas.microsoft.com/office/drawing/2014/main" id="{F9F512F9-9D9D-71B9-8805-388A5C6BEED2}"/>
              </a:ext>
            </a:extLst>
          </p:cNvPr>
          <p:cNvPicPr>
            <a:picLocks noChangeAspect="1"/>
          </p:cNvPicPr>
          <p:nvPr/>
        </p:nvPicPr>
        <p:blipFill>
          <a:blip r:embed="rId6"/>
          <a:stretch>
            <a:fillRect/>
          </a:stretch>
        </p:blipFill>
        <p:spPr>
          <a:xfrm rot="10800000">
            <a:off x="3226017" y="4810913"/>
            <a:ext cx="622300" cy="711200"/>
          </a:xfrm>
          <a:prstGeom prst="rect">
            <a:avLst/>
          </a:prstGeom>
        </p:spPr>
      </p:pic>
      <p:pic>
        <p:nvPicPr>
          <p:cNvPr id="24" name="Picture 23">
            <a:extLst>
              <a:ext uri="{FF2B5EF4-FFF2-40B4-BE49-F238E27FC236}">
                <a16:creationId xmlns:a16="http://schemas.microsoft.com/office/drawing/2014/main" id="{32C9E49A-2F1C-EDA9-A9B4-44538B80EDB2}"/>
              </a:ext>
            </a:extLst>
          </p:cNvPr>
          <p:cNvPicPr>
            <a:picLocks noChangeAspect="1"/>
          </p:cNvPicPr>
          <p:nvPr/>
        </p:nvPicPr>
        <p:blipFill>
          <a:blip r:embed="rId6"/>
          <a:stretch>
            <a:fillRect/>
          </a:stretch>
        </p:blipFill>
        <p:spPr>
          <a:xfrm>
            <a:off x="707670" y="3846822"/>
            <a:ext cx="622300" cy="711200"/>
          </a:xfrm>
          <a:prstGeom prst="rect">
            <a:avLst/>
          </a:prstGeom>
        </p:spPr>
      </p:pic>
      <p:sp>
        <p:nvSpPr>
          <p:cNvPr id="5" name="Rectangle 4">
            <a:extLst>
              <a:ext uri="{FF2B5EF4-FFF2-40B4-BE49-F238E27FC236}">
                <a16:creationId xmlns:a16="http://schemas.microsoft.com/office/drawing/2014/main" id="{0191E18D-1BD7-9AB4-4992-75F70D29496E}"/>
              </a:ext>
            </a:extLst>
          </p:cNvPr>
          <p:cNvSpPr/>
          <p:nvPr/>
        </p:nvSpPr>
        <p:spPr>
          <a:xfrm>
            <a:off x="1630017" y="6506817"/>
            <a:ext cx="1192696" cy="212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B6E6BB-643E-E7FD-8054-0E74F307782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12792" y="6097853"/>
            <a:ext cx="826883" cy="489187"/>
          </a:xfrm>
          <a:prstGeom prst="rect">
            <a:avLst/>
          </a:prstGeom>
        </p:spPr>
      </p:pic>
      <p:sp>
        <p:nvSpPr>
          <p:cNvPr id="8" name="TextBox 7">
            <a:extLst>
              <a:ext uri="{FF2B5EF4-FFF2-40B4-BE49-F238E27FC236}">
                <a16:creationId xmlns:a16="http://schemas.microsoft.com/office/drawing/2014/main" id="{0691138E-EA4F-7FB2-4632-8F478D283591}"/>
              </a:ext>
            </a:extLst>
          </p:cNvPr>
          <p:cNvSpPr txBox="1"/>
          <p:nvPr/>
        </p:nvSpPr>
        <p:spPr>
          <a:xfrm>
            <a:off x="-1739900" y="3390900"/>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3E1E6A11-9E16-807D-A64B-2CD90EFB45A7}"/>
              </a:ext>
            </a:extLst>
          </p:cNvPr>
          <p:cNvPicPr>
            <a:picLocks noChangeAspect="1"/>
          </p:cNvPicPr>
          <p:nvPr/>
        </p:nvPicPr>
        <p:blipFill>
          <a:blip r:embed="rId8">
            <a:alphaModFix amt="20000"/>
          </a:blip>
          <a:stretch>
            <a:fillRect/>
          </a:stretch>
        </p:blipFill>
        <p:spPr>
          <a:xfrm>
            <a:off x="481012" y="6295398"/>
            <a:ext cx="1704976" cy="372654"/>
          </a:xfrm>
          <a:prstGeom prst="rect">
            <a:avLst/>
          </a:prstGeom>
        </p:spPr>
      </p:pic>
      <p:sp>
        <p:nvSpPr>
          <p:cNvPr id="22" name="TextBox 7">
            <a:extLst>
              <a:ext uri="{FF2B5EF4-FFF2-40B4-BE49-F238E27FC236}">
                <a16:creationId xmlns:a16="http://schemas.microsoft.com/office/drawing/2014/main" id="{4BB3875E-5EAD-780A-5698-255778CCFF80}"/>
              </a:ext>
            </a:extLst>
          </p:cNvPr>
          <p:cNvSpPr txBox="1"/>
          <p:nvPr/>
        </p:nvSpPr>
        <p:spPr>
          <a:xfrm>
            <a:off x="1018820" y="4202422"/>
            <a:ext cx="2872694" cy="184153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95"/>
              </a:spcBef>
            </a:pPr>
            <a:r>
              <a:rPr lang="en-US" sz="1600" dirty="0">
                <a:solidFill>
                  <a:srgbClr val="093F4D"/>
                </a:solidFill>
                <a:latin typeface="Roboto Light" panose="02000000000000000000" pitchFamily="2" charset="0"/>
                <a:ea typeface="Roboto Light" panose="02000000000000000000" pitchFamily="2" charset="0"/>
                <a:cs typeface="Source Sans Pro"/>
              </a:rPr>
              <a:t>My feet will stay dry and warm and </a:t>
            </a:r>
            <a:r>
              <a:rPr lang="en-US" sz="1600" b="1" dirty="0">
                <a:solidFill>
                  <a:srgbClr val="093F4D"/>
                </a:solidFill>
                <a:latin typeface="Roboto Light" panose="02000000000000000000" pitchFamily="2" charset="0"/>
                <a:ea typeface="Roboto Light" panose="02000000000000000000" pitchFamily="2" charset="0"/>
                <a:cs typeface="Source Sans Pro"/>
              </a:rPr>
              <a:t>my family doesn’t have to worry </a:t>
            </a:r>
            <a:r>
              <a:rPr lang="en-US" sz="1600" dirty="0">
                <a:solidFill>
                  <a:srgbClr val="093F4D"/>
                </a:solidFill>
                <a:latin typeface="Roboto Light" panose="02000000000000000000" pitchFamily="2" charset="0"/>
                <a:ea typeface="Roboto Light" panose="02000000000000000000" pitchFamily="2" charset="0"/>
                <a:cs typeface="Source Sans Pro"/>
              </a:rPr>
              <a:t>about finding the money to buy some</a:t>
            </a:r>
          </a:p>
          <a:p>
            <a:pPr marL="12700" marR="5080">
              <a:spcBef>
                <a:spcPts val="95"/>
              </a:spcBef>
            </a:pP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marL="12700" marR="5080">
              <a:spcBef>
                <a:spcPts val="95"/>
              </a:spcBef>
            </a:pPr>
            <a:r>
              <a:rPr lang="en-US" sz="1600" i="1" dirty="0">
                <a:solidFill>
                  <a:srgbClr val="093F4D"/>
                </a:solidFill>
                <a:latin typeface="Roboto Light" panose="02000000000000000000" pitchFamily="2" charset="0"/>
                <a:ea typeface="Roboto Light" panose="02000000000000000000" pitchFamily="2" charset="0"/>
                <a:cs typeface="Source Sans Pro"/>
              </a:rPr>
              <a:t>- 10 year old girl</a:t>
            </a: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pic>
        <p:nvPicPr>
          <p:cNvPr id="30" name="Picture 29">
            <a:extLst>
              <a:ext uri="{FF2B5EF4-FFF2-40B4-BE49-F238E27FC236}">
                <a16:creationId xmlns:a16="http://schemas.microsoft.com/office/drawing/2014/main" id="{27C917A1-9623-4BDE-79CB-BCFDB7681E4A}"/>
              </a:ext>
            </a:extLst>
          </p:cNvPr>
          <p:cNvPicPr>
            <a:picLocks noChangeAspect="1"/>
          </p:cNvPicPr>
          <p:nvPr/>
        </p:nvPicPr>
        <p:blipFill>
          <a:blip r:embed="rId6"/>
          <a:stretch>
            <a:fillRect/>
          </a:stretch>
        </p:blipFill>
        <p:spPr>
          <a:xfrm rot="10800000">
            <a:off x="6967722" y="4771305"/>
            <a:ext cx="622300" cy="711200"/>
          </a:xfrm>
          <a:prstGeom prst="rect">
            <a:avLst/>
          </a:prstGeom>
        </p:spPr>
      </p:pic>
      <p:pic>
        <p:nvPicPr>
          <p:cNvPr id="31" name="Picture 30">
            <a:extLst>
              <a:ext uri="{FF2B5EF4-FFF2-40B4-BE49-F238E27FC236}">
                <a16:creationId xmlns:a16="http://schemas.microsoft.com/office/drawing/2014/main" id="{8FA44769-71AB-50D0-C6A5-CA8599D527CC}"/>
              </a:ext>
            </a:extLst>
          </p:cNvPr>
          <p:cNvPicPr>
            <a:picLocks noChangeAspect="1"/>
          </p:cNvPicPr>
          <p:nvPr/>
        </p:nvPicPr>
        <p:blipFill>
          <a:blip r:embed="rId6"/>
          <a:stretch>
            <a:fillRect/>
          </a:stretch>
        </p:blipFill>
        <p:spPr>
          <a:xfrm>
            <a:off x="4813199" y="3850540"/>
            <a:ext cx="622300" cy="711200"/>
          </a:xfrm>
          <a:prstGeom prst="rect">
            <a:avLst/>
          </a:prstGeom>
        </p:spPr>
      </p:pic>
      <p:sp>
        <p:nvSpPr>
          <p:cNvPr id="32" name="TextBox 7">
            <a:extLst>
              <a:ext uri="{FF2B5EF4-FFF2-40B4-BE49-F238E27FC236}">
                <a16:creationId xmlns:a16="http://schemas.microsoft.com/office/drawing/2014/main" id="{7C05DBDC-A794-99D3-88BA-3622F039B9AE}"/>
              </a:ext>
            </a:extLst>
          </p:cNvPr>
          <p:cNvSpPr txBox="1"/>
          <p:nvPr/>
        </p:nvSpPr>
        <p:spPr>
          <a:xfrm>
            <a:off x="5124348" y="4108107"/>
            <a:ext cx="2561546" cy="184153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95"/>
              </a:spcBef>
            </a:pPr>
            <a:r>
              <a:rPr lang="en-US" sz="1600" dirty="0">
                <a:solidFill>
                  <a:srgbClr val="093F4D"/>
                </a:solidFill>
                <a:latin typeface="Roboto Light" panose="02000000000000000000" pitchFamily="2" charset="0"/>
                <a:ea typeface="Roboto Light" panose="02000000000000000000" pitchFamily="2" charset="0"/>
                <a:cs typeface="Source Sans Pro"/>
              </a:rPr>
              <a:t>These shoes make me feel good and </a:t>
            </a:r>
            <a:r>
              <a:rPr lang="en-US" sz="1600" b="1" dirty="0">
                <a:solidFill>
                  <a:srgbClr val="093F4D"/>
                </a:solidFill>
                <a:latin typeface="Roboto Light" panose="02000000000000000000" pitchFamily="2" charset="0"/>
                <a:ea typeface="Roboto Light" panose="02000000000000000000" pitchFamily="2" charset="0"/>
                <a:cs typeface="Source Sans Pro"/>
              </a:rPr>
              <a:t>make me more comfortable </a:t>
            </a:r>
            <a:r>
              <a:rPr lang="en-US" sz="1600" dirty="0">
                <a:solidFill>
                  <a:srgbClr val="093F4D"/>
                </a:solidFill>
                <a:latin typeface="Roboto Light" panose="02000000000000000000" pitchFamily="2" charset="0"/>
                <a:ea typeface="Roboto Light" panose="02000000000000000000" pitchFamily="2" charset="0"/>
                <a:cs typeface="Source Sans Pro"/>
              </a:rPr>
              <a:t>when playing basketball.</a:t>
            </a:r>
          </a:p>
          <a:p>
            <a:pPr marL="12700" marR="5080">
              <a:spcBef>
                <a:spcPts val="95"/>
              </a:spcBef>
            </a:pP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marL="12700" marR="5080">
              <a:spcBef>
                <a:spcPts val="95"/>
              </a:spcBef>
            </a:pPr>
            <a:r>
              <a:rPr lang="en-US" sz="1600" i="1" dirty="0">
                <a:solidFill>
                  <a:srgbClr val="093F4D"/>
                </a:solidFill>
                <a:latin typeface="Roboto Light" panose="02000000000000000000" pitchFamily="2" charset="0"/>
                <a:ea typeface="Roboto Light" panose="02000000000000000000" pitchFamily="2" charset="0"/>
                <a:cs typeface="Source Sans Pro"/>
              </a:rPr>
              <a:t>- 13 year old boy</a:t>
            </a: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pic>
        <p:nvPicPr>
          <p:cNvPr id="33" name="Picture 32">
            <a:extLst>
              <a:ext uri="{FF2B5EF4-FFF2-40B4-BE49-F238E27FC236}">
                <a16:creationId xmlns:a16="http://schemas.microsoft.com/office/drawing/2014/main" id="{5BB0F806-1D12-21CE-AC65-9990FA629963}"/>
              </a:ext>
            </a:extLst>
          </p:cNvPr>
          <p:cNvPicPr>
            <a:picLocks noChangeAspect="1"/>
          </p:cNvPicPr>
          <p:nvPr/>
        </p:nvPicPr>
        <p:blipFill>
          <a:blip r:embed="rId6"/>
          <a:stretch>
            <a:fillRect/>
          </a:stretch>
        </p:blipFill>
        <p:spPr>
          <a:xfrm rot="10800000">
            <a:off x="10762101" y="4965807"/>
            <a:ext cx="622300" cy="711200"/>
          </a:xfrm>
          <a:prstGeom prst="rect">
            <a:avLst/>
          </a:prstGeom>
        </p:spPr>
      </p:pic>
      <p:pic>
        <p:nvPicPr>
          <p:cNvPr id="34" name="Picture 33">
            <a:extLst>
              <a:ext uri="{FF2B5EF4-FFF2-40B4-BE49-F238E27FC236}">
                <a16:creationId xmlns:a16="http://schemas.microsoft.com/office/drawing/2014/main" id="{846BEE32-4749-91AE-4221-97D1D62AD308}"/>
              </a:ext>
            </a:extLst>
          </p:cNvPr>
          <p:cNvPicPr>
            <a:picLocks noChangeAspect="1"/>
          </p:cNvPicPr>
          <p:nvPr/>
        </p:nvPicPr>
        <p:blipFill>
          <a:blip r:embed="rId6"/>
          <a:stretch>
            <a:fillRect/>
          </a:stretch>
        </p:blipFill>
        <p:spPr>
          <a:xfrm>
            <a:off x="8607578" y="4045042"/>
            <a:ext cx="622300" cy="711200"/>
          </a:xfrm>
          <a:prstGeom prst="rect">
            <a:avLst/>
          </a:prstGeom>
        </p:spPr>
      </p:pic>
      <p:sp>
        <p:nvSpPr>
          <p:cNvPr id="35" name="TextBox 7">
            <a:extLst>
              <a:ext uri="{FF2B5EF4-FFF2-40B4-BE49-F238E27FC236}">
                <a16:creationId xmlns:a16="http://schemas.microsoft.com/office/drawing/2014/main" id="{557520E6-9EA0-5F3F-7004-42FE64E8496D}"/>
              </a:ext>
            </a:extLst>
          </p:cNvPr>
          <p:cNvSpPr txBox="1"/>
          <p:nvPr/>
        </p:nvSpPr>
        <p:spPr>
          <a:xfrm>
            <a:off x="8918728" y="4400642"/>
            <a:ext cx="2561546" cy="159530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95"/>
              </a:spcBef>
            </a:pPr>
            <a:r>
              <a:rPr lang="en-US" sz="1600" dirty="0">
                <a:solidFill>
                  <a:srgbClr val="093F4D"/>
                </a:solidFill>
                <a:latin typeface="Roboto Light" panose="02000000000000000000" pitchFamily="2" charset="0"/>
                <a:ea typeface="Roboto Light" panose="02000000000000000000" pitchFamily="2" charset="0"/>
                <a:cs typeface="Source Sans Pro"/>
              </a:rPr>
              <a:t>It’s been a good 3 years since I’ve gotten new shoes. </a:t>
            </a:r>
            <a:r>
              <a:rPr lang="en-US" sz="1600" b="1" dirty="0">
                <a:solidFill>
                  <a:srgbClr val="093F4D"/>
                </a:solidFill>
                <a:latin typeface="Roboto Light" panose="02000000000000000000" pitchFamily="2" charset="0"/>
                <a:ea typeface="Roboto Light" panose="02000000000000000000" pitchFamily="2" charset="0"/>
                <a:cs typeface="Source Sans Pro"/>
              </a:rPr>
              <a:t>These are clean!</a:t>
            </a:r>
          </a:p>
          <a:p>
            <a:pPr marL="12700" marR="5080">
              <a:spcBef>
                <a:spcPts val="95"/>
              </a:spcBef>
            </a:pPr>
            <a:endParaRPr lang="en-US" sz="1600" b="1" dirty="0">
              <a:solidFill>
                <a:srgbClr val="093F4D"/>
              </a:solidFill>
              <a:latin typeface="Roboto Light" panose="02000000000000000000" pitchFamily="2" charset="0"/>
              <a:ea typeface="Roboto Light" panose="02000000000000000000" pitchFamily="2" charset="0"/>
              <a:cs typeface="Source Sans Pro"/>
            </a:endParaRPr>
          </a:p>
          <a:p>
            <a:pPr marL="12700" marR="5080">
              <a:spcBef>
                <a:spcPts val="95"/>
              </a:spcBef>
            </a:pPr>
            <a:r>
              <a:rPr lang="en-US" sz="1600" i="1" dirty="0">
                <a:solidFill>
                  <a:srgbClr val="093F4D"/>
                </a:solidFill>
                <a:latin typeface="Roboto Light" panose="02000000000000000000" pitchFamily="2" charset="0"/>
                <a:ea typeface="Roboto Light" panose="02000000000000000000" pitchFamily="2" charset="0"/>
                <a:cs typeface="Source Sans Pro"/>
              </a:rPr>
              <a:t>- 14 year old male</a:t>
            </a: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sp>
        <p:nvSpPr>
          <p:cNvPr id="36" name="TextBox 35">
            <a:extLst>
              <a:ext uri="{FF2B5EF4-FFF2-40B4-BE49-F238E27FC236}">
                <a16:creationId xmlns:a16="http://schemas.microsoft.com/office/drawing/2014/main" id="{60B919A1-2B3E-5158-FAAC-F7F52CF8E2C5}"/>
              </a:ext>
            </a:extLst>
          </p:cNvPr>
          <p:cNvSpPr txBox="1"/>
          <p:nvPr/>
        </p:nvSpPr>
        <p:spPr>
          <a:xfrm>
            <a:off x="429561" y="3218660"/>
            <a:ext cx="7964931"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b="1" dirty="0">
                <a:solidFill>
                  <a:srgbClr val="093F4D"/>
                </a:solidFill>
                <a:latin typeface="Tilde" pitchFamily="2" charset="77"/>
              </a:rPr>
              <a:t>4EveryKid</a:t>
            </a:r>
          </a:p>
        </p:txBody>
      </p:sp>
    </p:spTree>
    <p:extLst>
      <p:ext uri="{BB962C8B-B14F-4D97-AF65-F5344CB8AC3E}">
        <p14:creationId xmlns:p14="http://schemas.microsoft.com/office/powerpoint/2010/main" val="355351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3C9574F-5485-2186-7552-F962FE8D4C5E}"/>
              </a:ext>
            </a:extLst>
          </p:cNvPr>
          <p:cNvPicPr>
            <a:picLocks noChangeAspect="1"/>
          </p:cNvPicPr>
          <p:nvPr/>
        </p:nvPicPr>
        <p:blipFill>
          <a:blip r:embed="rId3">
            <a:alphaModFix amt="20000"/>
          </a:blip>
          <a:stretch>
            <a:fillRect/>
          </a:stretch>
        </p:blipFill>
        <p:spPr>
          <a:xfrm>
            <a:off x="481012" y="6295398"/>
            <a:ext cx="1704976" cy="372654"/>
          </a:xfrm>
          <a:prstGeom prst="rect">
            <a:avLst/>
          </a:prstGeom>
        </p:spPr>
      </p:pic>
      <p:sp>
        <p:nvSpPr>
          <p:cNvPr id="3" name="TextBox 1">
            <a:extLst>
              <a:ext uri="{FF2B5EF4-FFF2-40B4-BE49-F238E27FC236}">
                <a16:creationId xmlns:a16="http://schemas.microsoft.com/office/drawing/2014/main" id="{F509E9DD-E9F5-9EFC-08D8-44101705134D}"/>
              </a:ext>
            </a:extLst>
          </p:cNvPr>
          <p:cNvSpPr txBox="1"/>
          <p:nvPr/>
        </p:nvSpPr>
        <p:spPr>
          <a:xfrm>
            <a:off x="409575" y="319777"/>
            <a:ext cx="5686425"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b="1" dirty="0">
                <a:solidFill>
                  <a:srgbClr val="093F4D"/>
                </a:solidFill>
                <a:latin typeface="Tilde" pitchFamily="2" charset="77"/>
              </a:rPr>
              <a:t>4thePlanet</a:t>
            </a:r>
          </a:p>
        </p:txBody>
      </p:sp>
      <p:sp>
        <p:nvSpPr>
          <p:cNvPr id="4" name="TextBox 2">
            <a:extLst>
              <a:ext uri="{FF2B5EF4-FFF2-40B4-BE49-F238E27FC236}">
                <a16:creationId xmlns:a16="http://schemas.microsoft.com/office/drawing/2014/main" id="{D17EB0C2-DCF3-A892-8E5C-3A99D7137F0E}"/>
              </a:ext>
            </a:extLst>
          </p:cNvPr>
          <p:cNvSpPr txBox="1"/>
          <p:nvPr/>
        </p:nvSpPr>
        <p:spPr>
          <a:xfrm>
            <a:off x="409575" y="1003996"/>
            <a:ext cx="11372850" cy="133626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By repurposing unwanted items and putting them to good use, we find them a new home and extend their lifespan</a:t>
            </a:r>
            <a:r>
              <a:rPr lang="en-US" sz="1600" spc="-10" dirty="0">
                <a:solidFill>
                  <a:srgbClr val="093F4D"/>
                </a:solidFill>
                <a:latin typeface="Roboto Light" panose="02000000000000000000" pitchFamily="2" charset="0"/>
                <a:ea typeface="Roboto Light" panose="02000000000000000000" pitchFamily="2" charset="0"/>
                <a:cs typeface="Source Sans Pro"/>
              </a:rPr>
              <a:t>.</a:t>
            </a: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a:lnSpc>
                <a:spcPct val="100000"/>
              </a:lnSpc>
              <a:spcBef>
                <a:spcPts val="65"/>
              </a:spcBef>
            </a:pP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r>
              <a:rPr lang="en-US" sz="1600" dirty="0">
                <a:solidFill>
                  <a:srgbClr val="093F4D"/>
                </a:solidFill>
                <a:latin typeface="Roboto Light" panose="02000000000000000000" pitchFamily="2" charset="0"/>
                <a:ea typeface="Roboto Light" panose="02000000000000000000" pitchFamily="2" charset="0"/>
                <a:cs typeface="Source Sans Pro"/>
              </a:rPr>
              <a:t>Together with our supporters, more than 2.5 million pairs of shoes and pieces of clothing have helped create opportunities for people across the world.</a:t>
            </a:r>
            <a:endParaRPr lang="en-US" sz="1600" spc="-1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grpSp>
        <p:nvGrpSpPr>
          <p:cNvPr id="23" name="Group 22">
            <a:extLst>
              <a:ext uri="{FF2B5EF4-FFF2-40B4-BE49-F238E27FC236}">
                <a16:creationId xmlns:a16="http://schemas.microsoft.com/office/drawing/2014/main" id="{08096A75-2C93-D148-B17C-0F760F8C7447}"/>
              </a:ext>
            </a:extLst>
          </p:cNvPr>
          <p:cNvGrpSpPr/>
          <p:nvPr/>
        </p:nvGrpSpPr>
        <p:grpSpPr>
          <a:xfrm>
            <a:off x="466723" y="2342371"/>
            <a:ext cx="2467932" cy="3511631"/>
            <a:chOff x="481011" y="3366344"/>
            <a:chExt cx="3606639" cy="3225251"/>
          </a:xfrm>
        </p:grpSpPr>
        <p:sp>
          <p:nvSpPr>
            <p:cNvPr id="24" name="Rectangle 23">
              <a:extLst>
                <a:ext uri="{FF2B5EF4-FFF2-40B4-BE49-F238E27FC236}">
                  <a16:creationId xmlns:a16="http://schemas.microsoft.com/office/drawing/2014/main" id="{E6D97DE3-3ECC-F87A-5FAE-25444D6CC962}"/>
                </a:ext>
              </a:extLst>
            </p:cNvPr>
            <p:cNvSpPr/>
            <p:nvPr/>
          </p:nvSpPr>
          <p:spPr>
            <a:xfrm>
              <a:off x="481011" y="3366344"/>
              <a:ext cx="3606639" cy="322525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25" name="TextBox 7">
              <a:extLst>
                <a:ext uri="{FF2B5EF4-FFF2-40B4-BE49-F238E27FC236}">
                  <a16:creationId xmlns:a16="http://schemas.microsoft.com/office/drawing/2014/main" id="{26B87E0B-5B13-BDDD-AAB8-DC685368494B}"/>
                </a:ext>
              </a:extLst>
            </p:cNvPr>
            <p:cNvSpPr txBox="1"/>
            <p:nvPr/>
          </p:nvSpPr>
          <p:spPr>
            <a:xfrm>
              <a:off x="614362" y="4179962"/>
              <a:ext cx="3357562" cy="763228"/>
            </a:xfrm>
            <a:prstGeom prst="rect">
              <a:avLst/>
            </a:prstGeom>
            <a:noFill/>
          </p:spPr>
          <p:txBody>
            <a:bodyPr wrap="square" rtlCol="0">
              <a:spAutoFit/>
            </a:bodyPr>
            <a:lstStyle/>
            <a:p>
              <a:pPr algn="ctr"/>
              <a:endParaRPr lang="en-US" sz="1600" b="1" dirty="0">
                <a:solidFill>
                  <a:srgbClr val="093F4D"/>
                </a:solidFill>
                <a:latin typeface="Roboto Light" panose="02000000000000000000" pitchFamily="2" charset="0"/>
              </a:endParaRPr>
            </a:p>
            <a:p>
              <a:pPr algn="ctr"/>
              <a:r>
                <a:rPr lang="en-US" sz="1600" b="1" dirty="0">
                  <a:solidFill>
                    <a:srgbClr val="093F4D"/>
                  </a:solidFill>
                  <a:latin typeface="Roboto Light" panose="02000000000000000000" pitchFamily="2" charset="0"/>
                </a:rPr>
                <a:t>DIVERT FROM LANDFILL</a:t>
              </a:r>
              <a:endParaRPr lang="en-US" sz="1600" b="1" dirty="0"/>
            </a:p>
          </p:txBody>
        </p:sp>
      </p:grpSp>
      <p:grpSp>
        <p:nvGrpSpPr>
          <p:cNvPr id="27" name="Group 26">
            <a:extLst>
              <a:ext uri="{FF2B5EF4-FFF2-40B4-BE49-F238E27FC236}">
                <a16:creationId xmlns:a16="http://schemas.microsoft.com/office/drawing/2014/main" id="{31889F07-8C6B-DB21-7426-E4E6C5DD119B}"/>
              </a:ext>
            </a:extLst>
          </p:cNvPr>
          <p:cNvGrpSpPr/>
          <p:nvPr/>
        </p:nvGrpSpPr>
        <p:grpSpPr>
          <a:xfrm>
            <a:off x="3426564" y="2342370"/>
            <a:ext cx="2467932" cy="3511633"/>
            <a:chOff x="481011" y="3366344"/>
            <a:chExt cx="3606639" cy="3225253"/>
          </a:xfrm>
        </p:grpSpPr>
        <p:sp>
          <p:nvSpPr>
            <p:cNvPr id="28" name="Rectangle 27">
              <a:extLst>
                <a:ext uri="{FF2B5EF4-FFF2-40B4-BE49-F238E27FC236}">
                  <a16:creationId xmlns:a16="http://schemas.microsoft.com/office/drawing/2014/main" id="{66F03CD9-1E40-7325-2468-5C99136442AE}"/>
                </a:ext>
              </a:extLst>
            </p:cNvPr>
            <p:cNvSpPr/>
            <p:nvPr/>
          </p:nvSpPr>
          <p:spPr>
            <a:xfrm>
              <a:off x="481011" y="3366344"/>
              <a:ext cx="3606639" cy="3225253"/>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29" name="TextBox 7">
              <a:extLst>
                <a:ext uri="{FF2B5EF4-FFF2-40B4-BE49-F238E27FC236}">
                  <a16:creationId xmlns:a16="http://schemas.microsoft.com/office/drawing/2014/main" id="{3915BF5E-FFE4-C2F8-7A72-2C1ED9BC9DF5}"/>
                </a:ext>
              </a:extLst>
            </p:cNvPr>
            <p:cNvSpPr txBox="1"/>
            <p:nvPr/>
          </p:nvSpPr>
          <p:spPr>
            <a:xfrm>
              <a:off x="614362" y="4469567"/>
              <a:ext cx="3357562" cy="537086"/>
            </a:xfrm>
            <a:prstGeom prst="rect">
              <a:avLst/>
            </a:prstGeom>
            <a:noFill/>
          </p:spPr>
          <p:txBody>
            <a:bodyPr wrap="square" rtlCol="0">
              <a:spAutoFit/>
            </a:bodyPr>
            <a:lstStyle/>
            <a:p>
              <a:pPr algn="ctr"/>
              <a:r>
                <a:rPr lang="en-US" sz="1600" b="1" dirty="0">
                  <a:solidFill>
                    <a:srgbClr val="093F4D"/>
                  </a:solidFill>
                  <a:latin typeface="Roboto Light" panose="02000000000000000000" pitchFamily="2" charset="0"/>
                </a:rPr>
                <a:t>UNIQUE TAKE ON</a:t>
              </a:r>
            </a:p>
            <a:p>
              <a:pPr algn="ctr"/>
              <a:r>
                <a:rPr lang="en-US" sz="1600" b="1" dirty="0">
                  <a:solidFill>
                    <a:srgbClr val="093F4D"/>
                  </a:solidFill>
                  <a:latin typeface="Roboto Light" panose="02000000000000000000" pitchFamily="2" charset="0"/>
                </a:rPr>
                <a:t>“CIRCULARITY</a:t>
              </a:r>
              <a:r>
                <a:rPr lang="en-US" sz="1600" dirty="0">
                  <a:solidFill>
                    <a:srgbClr val="093F4D"/>
                  </a:solidFill>
                  <a:latin typeface="Roboto Light" panose="02000000000000000000" pitchFamily="2" charset="0"/>
                </a:rPr>
                <a:t>”</a:t>
              </a:r>
            </a:p>
          </p:txBody>
        </p:sp>
      </p:grpSp>
      <p:grpSp>
        <p:nvGrpSpPr>
          <p:cNvPr id="30" name="Group 29">
            <a:extLst>
              <a:ext uri="{FF2B5EF4-FFF2-40B4-BE49-F238E27FC236}">
                <a16:creationId xmlns:a16="http://schemas.microsoft.com/office/drawing/2014/main" id="{04E1A668-2DBD-0417-4202-1FF0B970A52F}"/>
              </a:ext>
            </a:extLst>
          </p:cNvPr>
          <p:cNvGrpSpPr/>
          <p:nvPr/>
        </p:nvGrpSpPr>
        <p:grpSpPr>
          <a:xfrm>
            <a:off x="6367292" y="2342371"/>
            <a:ext cx="2487045" cy="3511633"/>
            <a:chOff x="453080" y="3366344"/>
            <a:chExt cx="3634570" cy="3225254"/>
          </a:xfrm>
        </p:grpSpPr>
        <p:sp>
          <p:nvSpPr>
            <p:cNvPr id="31" name="Rectangle 30">
              <a:extLst>
                <a:ext uri="{FF2B5EF4-FFF2-40B4-BE49-F238E27FC236}">
                  <a16:creationId xmlns:a16="http://schemas.microsoft.com/office/drawing/2014/main" id="{09B21D12-505D-E304-1911-09E4C99A42BB}"/>
                </a:ext>
              </a:extLst>
            </p:cNvPr>
            <p:cNvSpPr/>
            <p:nvPr/>
          </p:nvSpPr>
          <p:spPr>
            <a:xfrm>
              <a:off x="481010" y="3366344"/>
              <a:ext cx="3606640" cy="322525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32" name="TextBox 7">
              <a:extLst>
                <a:ext uri="{FF2B5EF4-FFF2-40B4-BE49-F238E27FC236}">
                  <a16:creationId xmlns:a16="http://schemas.microsoft.com/office/drawing/2014/main" id="{A4CFD169-3F7E-D248-EBF3-18AC5E9ED66F}"/>
                </a:ext>
              </a:extLst>
            </p:cNvPr>
            <p:cNvSpPr txBox="1"/>
            <p:nvPr/>
          </p:nvSpPr>
          <p:spPr>
            <a:xfrm>
              <a:off x="453080" y="4469567"/>
              <a:ext cx="3606641" cy="537086"/>
            </a:xfrm>
            <a:prstGeom prst="rect">
              <a:avLst/>
            </a:prstGeom>
            <a:noFill/>
          </p:spPr>
          <p:txBody>
            <a:bodyPr wrap="square" rtlCol="0">
              <a:spAutoFit/>
            </a:bodyPr>
            <a:lstStyle/>
            <a:p>
              <a:pPr algn="ctr"/>
              <a:r>
                <a:rPr lang="en-US" sz="1600" b="1" dirty="0">
                  <a:solidFill>
                    <a:srgbClr val="093F4D"/>
                  </a:solidFill>
                  <a:latin typeface="Roboto Light" panose="02000000000000000000" pitchFamily="2" charset="0"/>
                </a:rPr>
                <a:t>LOCATION,LOCATION, LOCATION</a:t>
              </a:r>
              <a:endParaRPr lang="en-US" sz="1600" b="1" dirty="0"/>
            </a:p>
          </p:txBody>
        </p:sp>
      </p:grpSp>
      <p:grpSp>
        <p:nvGrpSpPr>
          <p:cNvPr id="33" name="Group 32">
            <a:extLst>
              <a:ext uri="{FF2B5EF4-FFF2-40B4-BE49-F238E27FC236}">
                <a16:creationId xmlns:a16="http://schemas.microsoft.com/office/drawing/2014/main" id="{9B9729C7-5EBF-9422-FB60-C777F79DB332}"/>
              </a:ext>
            </a:extLst>
          </p:cNvPr>
          <p:cNvGrpSpPr/>
          <p:nvPr/>
        </p:nvGrpSpPr>
        <p:grpSpPr>
          <a:xfrm>
            <a:off x="9346246" y="2342372"/>
            <a:ext cx="2467932" cy="3511630"/>
            <a:chOff x="481011" y="3366345"/>
            <a:chExt cx="3606639" cy="3225251"/>
          </a:xfrm>
        </p:grpSpPr>
        <p:sp>
          <p:nvSpPr>
            <p:cNvPr id="34" name="Rectangle 33">
              <a:extLst>
                <a:ext uri="{FF2B5EF4-FFF2-40B4-BE49-F238E27FC236}">
                  <a16:creationId xmlns:a16="http://schemas.microsoft.com/office/drawing/2014/main" id="{242A3C1A-E538-A0BC-0C02-BAA277709394}"/>
                </a:ext>
              </a:extLst>
            </p:cNvPr>
            <p:cNvSpPr/>
            <p:nvPr/>
          </p:nvSpPr>
          <p:spPr>
            <a:xfrm>
              <a:off x="481011" y="3366345"/>
              <a:ext cx="3606639" cy="322525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35" name="TextBox 7">
              <a:extLst>
                <a:ext uri="{FF2B5EF4-FFF2-40B4-BE49-F238E27FC236}">
                  <a16:creationId xmlns:a16="http://schemas.microsoft.com/office/drawing/2014/main" id="{7DCC6C90-A87B-28B3-292D-D8FF72720D03}"/>
                </a:ext>
              </a:extLst>
            </p:cNvPr>
            <p:cNvSpPr txBox="1"/>
            <p:nvPr/>
          </p:nvSpPr>
          <p:spPr>
            <a:xfrm>
              <a:off x="614362" y="4469567"/>
              <a:ext cx="3357562" cy="537086"/>
            </a:xfrm>
            <a:prstGeom prst="rect">
              <a:avLst/>
            </a:prstGeom>
            <a:noFill/>
          </p:spPr>
          <p:txBody>
            <a:bodyPr wrap="square" rtlCol="0">
              <a:spAutoFit/>
            </a:bodyPr>
            <a:lstStyle/>
            <a:p>
              <a:pPr algn="ctr"/>
              <a:r>
                <a:rPr lang="en-US" sz="1600" b="1" dirty="0">
                  <a:solidFill>
                    <a:srgbClr val="093F4D"/>
                  </a:solidFill>
                  <a:latin typeface="Roboto Light" panose="02000000000000000000" pitchFamily="2" charset="0"/>
                </a:rPr>
                <a:t>TOGETHER, WE GO </a:t>
              </a:r>
            </a:p>
            <a:p>
              <a:pPr algn="ctr"/>
              <a:r>
                <a:rPr lang="en-US" sz="1600" b="1" dirty="0">
                  <a:solidFill>
                    <a:srgbClr val="093F4D"/>
                  </a:solidFill>
                  <a:latin typeface="Roboto Light" panose="02000000000000000000" pitchFamily="2" charset="0"/>
                </a:rPr>
                <a:t>FURTHER</a:t>
              </a:r>
              <a:endParaRPr lang="en-US" sz="1600" b="1" dirty="0"/>
            </a:p>
          </p:txBody>
        </p:sp>
      </p:grpSp>
      <p:pic>
        <p:nvPicPr>
          <p:cNvPr id="51" name="Picture 50">
            <a:extLst>
              <a:ext uri="{FF2B5EF4-FFF2-40B4-BE49-F238E27FC236}">
                <a16:creationId xmlns:a16="http://schemas.microsoft.com/office/drawing/2014/main" id="{2B00474F-1DD6-7AF3-8DFD-391677E1DDB5}"/>
              </a:ext>
            </a:extLst>
          </p:cNvPr>
          <p:cNvPicPr>
            <a:picLocks noChangeAspect="1"/>
          </p:cNvPicPr>
          <p:nvPr/>
        </p:nvPicPr>
        <p:blipFill>
          <a:blip r:embed="rId4"/>
          <a:stretch>
            <a:fillRect/>
          </a:stretch>
        </p:blipFill>
        <p:spPr>
          <a:xfrm>
            <a:off x="10105375" y="2575837"/>
            <a:ext cx="929080" cy="771136"/>
          </a:xfrm>
          <a:prstGeom prst="rect">
            <a:avLst/>
          </a:prstGeom>
        </p:spPr>
      </p:pic>
      <p:pic>
        <p:nvPicPr>
          <p:cNvPr id="55" name="Picture 54">
            <a:extLst>
              <a:ext uri="{FF2B5EF4-FFF2-40B4-BE49-F238E27FC236}">
                <a16:creationId xmlns:a16="http://schemas.microsoft.com/office/drawing/2014/main" id="{36F712C6-C542-95FE-88D0-8FEDBF0862DC}"/>
              </a:ext>
            </a:extLst>
          </p:cNvPr>
          <p:cNvPicPr>
            <a:picLocks noChangeAspect="1"/>
          </p:cNvPicPr>
          <p:nvPr/>
        </p:nvPicPr>
        <p:blipFill>
          <a:blip r:embed="rId5"/>
          <a:stretch>
            <a:fillRect/>
          </a:stretch>
        </p:blipFill>
        <p:spPr>
          <a:xfrm>
            <a:off x="4149085" y="2443739"/>
            <a:ext cx="989961" cy="989961"/>
          </a:xfrm>
          <a:prstGeom prst="rect">
            <a:avLst/>
          </a:prstGeom>
        </p:spPr>
      </p:pic>
      <p:pic>
        <p:nvPicPr>
          <p:cNvPr id="56" name="Picture 55">
            <a:extLst>
              <a:ext uri="{FF2B5EF4-FFF2-40B4-BE49-F238E27FC236}">
                <a16:creationId xmlns:a16="http://schemas.microsoft.com/office/drawing/2014/main" id="{BE54646F-2277-E638-ECDA-69AD8708648D}"/>
              </a:ext>
            </a:extLst>
          </p:cNvPr>
          <p:cNvPicPr>
            <a:picLocks noChangeAspect="1"/>
          </p:cNvPicPr>
          <p:nvPr/>
        </p:nvPicPr>
        <p:blipFill>
          <a:blip r:embed="rId6"/>
          <a:stretch>
            <a:fillRect/>
          </a:stretch>
        </p:blipFill>
        <p:spPr>
          <a:xfrm>
            <a:off x="1051714" y="2515173"/>
            <a:ext cx="1297949" cy="822365"/>
          </a:xfrm>
          <a:prstGeom prst="rect">
            <a:avLst/>
          </a:prstGeom>
        </p:spPr>
      </p:pic>
      <p:pic>
        <p:nvPicPr>
          <p:cNvPr id="57" name="Picture 56">
            <a:extLst>
              <a:ext uri="{FF2B5EF4-FFF2-40B4-BE49-F238E27FC236}">
                <a16:creationId xmlns:a16="http://schemas.microsoft.com/office/drawing/2014/main" id="{CC65615F-ABB1-A522-F42F-5B7B2C2CFF74}"/>
              </a:ext>
            </a:extLst>
          </p:cNvPr>
          <p:cNvPicPr>
            <a:picLocks noChangeAspect="1"/>
          </p:cNvPicPr>
          <p:nvPr/>
        </p:nvPicPr>
        <p:blipFill>
          <a:blip r:embed="rId7"/>
          <a:stretch>
            <a:fillRect/>
          </a:stretch>
        </p:blipFill>
        <p:spPr>
          <a:xfrm>
            <a:off x="7317904" y="2533779"/>
            <a:ext cx="584200" cy="863600"/>
          </a:xfrm>
          <a:prstGeom prst="rect">
            <a:avLst/>
          </a:prstGeom>
        </p:spPr>
      </p:pic>
      <p:sp>
        <p:nvSpPr>
          <p:cNvPr id="2" name="TextBox 5">
            <a:extLst>
              <a:ext uri="{FF2B5EF4-FFF2-40B4-BE49-F238E27FC236}">
                <a16:creationId xmlns:a16="http://schemas.microsoft.com/office/drawing/2014/main" id="{C22B5F76-FF64-4109-E472-FBBC8B3F5690}"/>
              </a:ext>
            </a:extLst>
          </p:cNvPr>
          <p:cNvSpPr txBox="1"/>
          <p:nvPr/>
        </p:nvSpPr>
        <p:spPr>
          <a:xfrm>
            <a:off x="495307" y="4167429"/>
            <a:ext cx="2390600" cy="830997"/>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We are able to repurpose nearly </a:t>
            </a:r>
            <a:r>
              <a:rPr lang="en-US" sz="1600" b="1" dirty="0">
                <a:solidFill>
                  <a:srgbClr val="093F4D"/>
                </a:solidFill>
                <a:latin typeface="Roboto Light" panose="02000000000000000000" pitchFamily="2" charset="0"/>
              </a:rPr>
              <a:t>99%</a:t>
            </a:r>
            <a:r>
              <a:rPr lang="en-US" sz="1600" dirty="0">
                <a:solidFill>
                  <a:srgbClr val="093F4D"/>
                </a:solidFill>
                <a:latin typeface="Roboto Light" panose="02000000000000000000" pitchFamily="2" charset="0"/>
              </a:rPr>
              <a:t> of shoes we receive. </a:t>
            </a:r>
            <a:endParaRPr lang="en-US" sz="1600" dirty="0"/>
          </a:p>
        </p:txBody>
      </p:sp>
      <p:sp>
        <p:nvSpPr>
          <p:cNvPr id="5" name="TextBox 5">
            <a:extLst>
              <a:ext uri="{FF2B5EF4-FFF2-40B4-BE49-F238E27FC236}">
                <a16:creationId xmlns:a16="http://schemas.microsoft.com/office/drawing/2014/main" id="{33045D86-CC52-8FA3-E3D6-E839186CF831}"/>
              </a:ext>
            </a:extLst>
          </p:cNvPr>
          <p:cNvSpPr txBox="1"/>
          <p:nvPr/>
        </p:nvSpPr>
        <p:spPr>
          <a:xfrm>
            <a:off x="3458317" y="4216888"/>
            <a:ext cx="2390600" cy="1323439"/>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At S4S Canada, we are creating a wider circle so that everyone has access to a better life and cleaner planet.</a:t>
            </a:r>
            <a:endParaRPr lang="en-US" sz="1600" dirty="0"/>
          </a:p>
        </p:txBody>
      </p:sp>
      <p:sp>
        <p:nvSpPr>
          <p:cNvPr id="6" name="TextBox 5">
            <a:extLst>
              <a:ext uri="{FF2B5EF4-FFF2-40B4-BE49-F238E27FC236}">
                <a16:creationId xmlns:a16="http://schemas.microsoft.com/office/drawing/2014/main" id="{78774B5E-2D16-8B68-3B4D-CF694927EA9E}"/>
              </a:ext>
            </a:extLst>
          </p:cNvPr>
          <p:cNvSpPr txBox="1"/>
          <p:nvPr/>
        </p:nvSpPr>
        <p:spPr>
          <a:xfrm>
            <a:off x="6417936" y="4124341"/>
            <a:ext cx="2390600" cy="1569660"/>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Our warehouses are strategically situated across Canada, US, Europe and Asia in efforts to reduce our carbon footprint.</a:t>
            </a:r>
            <a:endParaRPr lang="en-US" sz="1600" dirty="0"/>
          </a:p>
        </p:txBody>
      </p:sp>
      <p:sp>
        <p:nvSpPr>
          <p:cNvPr id="8" name="TextBox 7">
            <a:extLst>
              <a:ext uri="{FF2B5EF4-FFF2-40B4-BE49-F238E27FC236}">
                <a16:creationId xmlns:a16="http://schemas.microsoft.com/office/drawing/2014/main" id="{6FEF1C54-08E0-6B91-835E-082332A0257F}"/>
              </a:ext>
            </a:extLst>
          </p:cNvPr>
          <p:cNvSpPr txBox="1"/>
          <p:nvPr/>
        </p:nvSpPr>
        <p:spPr>
          <a:xfrm>
            <a:off x="9369157" y="4183195"/>
            <a:ext cx="2390600" cy="1569660"/>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S4S Canada works with brand partners to create innovative takeback initiatives that create win-win opportunities to maximize product use.</a:t>
            </a:r>
            <a:endParaRPr lang="en-US" sz="1600" dirty="0"/>
          </a:p>
        </p:txBody>
      </p:sp>
    </p:spTree>
    <p:extLst>
      <p:ext uri="{BB962C8B-B14F-4D97-AF65-F5344CB8AC3E}">
        <p14:creationId xmlns:p14="http://schemas.microsoft.com/office/powerpoint/2010/main" val="48425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04A22-0507-C43A-56E2-901B5E5D5405}"/>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457198" y="464777"/>
            <a:ext cx="11233193" cy="5972178"/>
          </a:xfrm>
          <a:prstGeom prst="rect">
            <a:avLst/>
          </a:prstGeom>
        </p:spPr>
      </p:pic>
      <p:sp>
        <p:nvSpPr>
          <p:cNvPr id="22" name="TextBox 21">
            <a:extLst>
              <a:ext uri="{FF2B5EF4-FFF2-40B4-BE49-F238E27FC236}">
                <a16:creationId xmlns:a16="http://schemas.microsoft.com/office/drawing/2014/main" id="{C5E8C586-4EA4-D041-97BD-2272196BCED3}"/>
              </a:ext>
            </a:extLst>
          </p:cNvPr>
          <p:cNvSpPr txBox="1"/>
          <p:nvPr/>
        </p:nvSpPr>
        <p:spPr>
          <a:xfrm>
            <a:off x="947206" y="2419481"/>
            <a:ext cx="2462827" cy="1015663"/>
          </a:xfrm>
          <a:prstGeom prst="rect">
            <a:avLst/>
          </a:prstGeom>
          <a:noFill/>
        </p:spPr>
        <p:txBody>
          <a:bodyPr wrap="square" rtlCol="0">
            <a:spAutoFit/>
          </a:bodyPr>
          <a:lstStyle/>
          <a:p>
            <a:pPr algn="ctr"/>
            <a:r>
              <a:rPr lang="en-US" b="1">
                <a:solidFill>
                  <a:srgbClr val="003543"/>
                </a:solidFill>
                <a:latin typeface="Source Sans Pro" panose="020B0503030403020204" pitchFamily="34" charset="0"/>
              </a:rPr>
              <a:t>DONATE INVENTORY</a:t>
            </a:r>
          </a:p>
          <a:p>
            <a:pPr algn="ctr"/>
            <a:r>
              <a:rPr lang="en-US" sz="1400">
                <a:solidFill>
                  <a:srgbClr val="003543"/>
                </a:solidFill>
                <a:latin typeface="Source Sans Pro" panose="020B0503030403020204" pitchFamily="34" charset="0"/>
              </a:rPr>
              <a:t>Alleviate excess inventory, returns, or defective product to promote sustainability.</a:t>
            </a:r>
          </a:p>
        </p:txBody>
      </p:sp>
      <p:sp>
        <p:nvSpPr>
          <p:cNvPr id="23" name="TextBox 22">
            <a:extLst>
              <a:ext uri="{FF2B5EF4-FFF2-40B4-BE49-F238E27FC236}">
                <a16:creationId xmlns:a16="http://schemas.microsoft.com/office/drawing/2014/main" id="{7EBCABBE-3451-3A40-A410-CBAF6281B833}"/>
              </a:ext>
            </a:extLst>
          </p:cNvPr>
          <p:cNvSpPr txBox="1"/>
          <p:nvPr/>
        </p:nvSpPr>
        <p:spPr>
          <a:xfrm>
            <a:off x="4698073" y="2422744"/>
            <a:ext cx="2795854" cy="1231106"/>
          </a:xfrm>
          <a:prstGeom prst="rect">
            <a:avLst/>
          </a:prstGeom>
          <a:noFill/>
        </p:spPr>
        <p:txBody>
          <a:bodyPr wrap="square" rtlCol="0">
            <a:spAutoFit/>
          </a:bodyPr>
          <a:lstStyle/>
          <a:p>
            <a:pPr algn="ctr"/>
            <a:r>
              <a:rPr lang="en-US" b="1">
                <a:solidFill>
                  <a:srgbClr val="003543"/>
                </a:solidFill>
                <a:latin typeface="Source Sans Pro" panose="020B0503030403020204" pitchFamily="34" charset="0"/>
              </a:rPr>
              <a:t>EMPLOYEE GIVING</a:t>
            </a:r>
          </a:p>
          <a:p>
            <a:pPr algn="ctr"/>
            <a:r>
              <a:rPr lang="en-US" sz="1400">
                <a:solidFill>
                  <a:srgbClr val="003543"/>
                </a:solidFill>
                <a:latin typeface="Source Sans Pro" panose="020B0503030403020204" pitchFamily="34" charset="0"/>
              </a:rPr>
              <a:t>Invite your employees to collect shoes, host a fundraiser, or get involved through one of our volunteer opportunities.</a:t>
            </a:r>
          </a:p>
        </p:txBody>
      </p:sp>
      <p:sp>
        <p:nvSpPr>
          <p:cNvPr id="24" name="TextBox 23">
            <a:extLst>
              <a:ext uri="{FF2B5EF4-FFF2-40B4-BE49-F238E27FC236}">
                <a16:creationId xmlns:a16="http://schemas.microsoft.com/office/drawing/2014/main" id="{6F8F4000-8ABA-1140-B11A-C1DD442F3EBA}"/>
              </a:ext>
            </a:extLst>
          </p:cNvPr>
          <p:cNvSpPr txBox="1"/>
          <p:nvPr/>
        </p:nvSpPr>
        <p:spPr>
          <a:xfrm>
            <a:off x="8618722" y="2422744"/>
            <a:ext cx="2564180" cy="1231106"/>
          </a:xfrm>
          <a:prstGeom prst="rect">
            <a:avLst/>
          </a:prstGeom>
          <a:noFill/>
        </p:spPr>
        <p:txBody>
          <a:bodyPr wrap="square" rtlCol="0">
            <a:spAutoFit/>
          </a:bodyPr>
          <a:lstStyle/>
          <a:p>
            <a:pPr algn="ctr"/>
            <a:r>
              <a:rPr lang="en-US" b="1">
                <a:solidFill>
                  <a:srgbClr val="003543"/>
                </a:solidFill>
                <a:latin typeface="Source Sans Pro" panose="020B0503030403020204" pitchFamily="34" charset="0"/>
              </a:rPr>
              <a:t>POINT OF SALE</a:t>
            </a:r>
          </a:p>
          <a:p>
            <a:pPr algn="ctr"/>
            <a:r>
              <a:rPr lang="en-US" sz="1400">
                <a:solidFill>
                  <a:srgbClr val="003543"/>
                </a:solidFill>
                <a:latin typeface="Source Sans Pro" panose="020B0503030403020204" pitchFamily="34" charset="0"/>
                <a:ea typeface="Source Sans Pro" panose="020B0503030403020204" pitchFamily="34" charset="0"/>
              </a:rPr>
              <a:t>Ask customers to support S4S  at check out and/or online, whether through a flat donation or round up.</a:t>
            </a:r>
          </a:p>
        </p:txBody>
      </p:sp>
      <p:sp>
        <p:nvSpPr>
          <p:cNvPr id="25" name="TextBox 24">
            <a:extLst>
              <a:ext uri="{FF2B5EF4-FFF2-40B4-BE49-F238E27FC236}">
                <a16:creationId xmlns:a16="http://schemas.microsoft.com/office/drawing/2014/main" id="{19B152C2-AF8C-2247-B3EF-3A3CAB661EB4}"/>
              </a:ext>
            </a:extLst>
          </p:cNvPr>
          <p:cNvSpPr txBox="1"/>
          <p:nvPr/>
        </p:nvSpPr>
        <p:spPr>
          <a:xfrm>
            <a:off x="8502885" y="4912421"/>
            <a:ext cx="2795854" cy="1015663"/>
          </a:xfrm>
          <a:prstGeom prst="rect">
            <a:avLst/>
          </a:prstGeom>
          <a:noFill/>
        </p:spPr>
        <p:txBody>
          <a:bodyPr wrap="square" rtlCol="0">
            <a:spAutoFit/>
          </a:bodyPr>
          <a:lstStyle/>
          <a:p>
            <a:pPr algn="ctr"/>
            <a:r>
              <a:rPr lang="en-US" b="1">
                <a:solidFill>
                  <a:srgbClr val="003543"/>
                </a:solidFill>
                <a:latin typeface="Source Sans Pro" panose="020B0503030403020204" pitchFamily="34" charset="0"/>
              </a:rPr>
              <a:t>PERCENT OF PURCHASE</a:t>
            </a:r>
          </a:p>
          <a:p>
            <a:pPr algn="ctr"/>
            <a:r>
              <a:rPr lang="en-US" sz="1400">
                <a:solidFill>
                  <a:srgbClr val="003543"/>
                </a:solidFill>
                <a:latin typeface="Source Sans Pro" panose="020B0503030403020204" pitchFamily="34" charset="0"/>
              </a:rPr>
              <a:t>Designate a percentage of sales or donate $20 to S4S each time a specific product is purchased.</a:t>
            </a:r>
          </a:p>
        </p:txBody>
      </p:sp>
      <p:sp>
        <p:nvSpPr>
          <p:cNvPr id="7" name="TextBox 6">
            <a:extLst>
              <a:ext uri="{FF2B5EF4-FFF2-40B4-BE49-F238E27FC236}">
                <a16:creationId xmlns:a16="http://schemas.microsoft.com/office/drawing/2014/main" id="{FC1A5DBB-49A3-5732-CEAA-67552FBC727D}"/>
              </a:ext>
            </a:extLst>
          </p:cNvPr>
          <p:cNvSpPr txBox="1"/>
          <p:nvPr/>
        </p:nvSpPr>
        <p:spPr>
          <a:xfrm>
            <a:off x="780692" y="4912421"/>
            <a:ext cx="2795854" cy="1015663"/>
          </a:xfrm>
          <a:prstGeom prst="rect">
            <a:avLst/>
          </a:prstGeom>
          <a:noFill/>
        </p:spPr>
        <p:txBody>
          <a:bodyPr wrap="square" rtlCol="0">
            <a:spAutoFit/>
          </a:bodyPr>
          <a:lstStyle/>
          <a:p>
            <a:pPr algn="ctr"/>
            <a:r>
              <a:rPr lang="en-US" b="1">
                <a:solidFill>
                  <a:srgbClr val="003543"/>
                </a:solidFill>
                <a:latin typeface="Source Sans Pro" panose="020B0503030403020204" pitchFamily="34" charset="0"/>
              </a:rPr>
              <a:t>TRADE-IN EVENT</a:t>
            </a:r>
          </a:p>
          <a:p>
            <a:pPr algn="ctr"/>
            <a:r>
              <a:rPr lang="en-US" sz="1400">
                <a:solidFill>
                  <a:srgbClr val="003543"/>
                </a:solidFill>
                <a:latin typeface="Source Sans Pro" panose="020B0503030403020204" pitchFamily="34" charset="0"/>
              </a:rPr>
              <a:t>Encourage customers to bring in a used pair of shoes to receive a discount on their next purchase.</a:t>
            </a:r>
          </a:p>
        </p:txBody>
      </p:sp>
      <p:sp>
        <p:nvSpPr>
          <p:cNvPr id="8" name="TextBox 7">
            <a:extLst>
              <a:ext uri="{FF2B5EF4-FFF2-40B4-BE49-F238E27FC236}">
                <a16:creationId xmlns:a16="http://schemas.microsoft.com/office/drawing/2014/main" id="{13EE7B3C-11A4-C29C-B40C-12EFB8CB8C07}"/>
              </a:ext>
            </a:extLst>
          </p:cNvPr>
          <p:cNvSpPr txBox="1"/>
          <p:nvPr/>
        </p:nvSpPr>
        <p:spPr>
          <a:xfrm>
            <a:off x="4698073" y="4938049"/>
            <a:ext cx="2795854" cy="1015663"/>
          </a:xfrm>
          <a:prstGeom prst="rect">
            <a:avLst/>
          </a:prstGeom>
          <a:noFill/>
        </p:spPr>
        <p:txBody>
          <a:bodyPr wrap="square" rtlCol="0">
            <a:spAutoFit/>
          </a:bodyPr>
          <a:lstStyle/>
          <a:p>
            <a:pPr algn="ctr"/>
            <a:r>
              <a:rPr lang="en-US" b="1">
                <a:solidFill>
                  <a:srgbClr val="003543"/>
                </a:solidFill>
                <a:latin typeface="Source Sans Pro" panose="020B0503030403020204" pitchFamily="34" charset="0"/>
              </a:rPr>
              <a:t>CORPORATE MATCH</a:t>
            </a:r>
          </a:p>
          <a:p>
            <a:pPr algn="ctr"/>
            <a:r>
              <a:rPr lang="en-US" sz="1400">
                <a:solidFill>
                  <a:srgbClr val="003543"/>
                </a:solidFill>
                <a:latin typeface="Source Sans Pro" panose="020B0503030403020204" pitchFamily="34" charset="0"/>
              </a:rPr>
              <a:t>Encourage your employees to give back by providing a match for each dollar they donate.</a:t>
            </a:r>
          </a:p>
        </p:txBody>
      </p:sp>
      <p:pic>
        <p:nvPicPr>
          <p:cNvPr id="16" name="Picture 15" descr="Icon&#10;&#10;Description automatically generated">
            <a:extLst>
              <a:ext uri="{FF2B5EF4-FFF2-40B4-BE49-F238E27FC236}">
                <a16:creationId xmlns:a16="http://schemas.microsoft.com/office/drawing/2014/main" id="{33EB99F0-BCF8-8ABC-08FD-24A991B69C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8331" y="3936853"/>
            <a:ext cx="939826" cy="783188"/>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EA82C75D-F3F7-5F69-3F34-2CF7981A33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8331" y="1431511"/>
            <a:ext cx="783188" cy="783188"/>
          </a:xfrm>
          <a:prstGeom prst="rect">
            <a:avLst/>
          </a:prstGeom>
        </p:spPr>
      </p:pic>
      <p:pic>
        <p:nvPicPr>
          <p:cNvPr id="21" name="Picture 20" descr="Icon&#10;&#10;Description automatically generated">
            <a:extLst>
              <a:ext uri="{FF2B5EF4-FFF2-40B4-BE49-F238E27FC236}">
                <a16:creationId xmlns:a16="http://schemas.microsoft.com/office/drawing/2014/main" id="{51BE55CA-44E6-D0F0-2381-FFF16B842E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58793" y="1431511"/>
            <a:ext cx="783188" cy="783188"/>
          </a:xfrm>
          <a:prstGeom prst="rect">
            <a:avLst/>
          </a:prstGeom>
        </p:spPr>
      </p:pic>
      <p:pic>
        <p:nvPicPr>
          <p:cNvPr id="28" name="Picture 27" descr="Icon&#10;&#10;Description automatically generated">
            <a:extLst>
              <a:ext uri="{FF2B5EF4-FFF2-40B4-BE49-F238E27FC236}">
                <a16:creationId xmlns:a16="http://schemas.microsoft.com/office/drawing/2014/main" id="{B6B32EA2-2E56-C1AA-C3B5-664AAD697D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58793" y="3826149"/>
            <a:ext cx="783188" cy="783188"/>
          </a:xfrm>
          <a:prstGeom prst="rect">
            <a:avLst/>
          </a:prstGeom>
        </p:spPr>
      </p:pic>
      <p:pic>
        <p:nvPicPr>
          <p:cNvPr id="32" name="Picture 31" descr="A picture containing text, sign, outdoor&#10;&#10;Description automatically generated">
            <a:extLst>
              <a:ext uri="{FF2B5EF4-FFF2-40B4-BE49-F238E27FC236}">
                <a16:creationId xmlns:a16="http://schemas.microsoft.com/office/drawing/2014/main" id="{D7AE71C7-B51C-670A-899C-D2B570A8D8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04406" y="1431511"/>
            <a:ext cx="783188" cy="783188"/>
          </a:xfrm>
          <a:prstGeom prst="rect">
            <a:avLst/>
          </a:prstGeom>
        </p:spPr>
      </p:pic>
      <p:pic>
        <p:nvPicPr>
          <p:cNvPr id="34" name="Picture 33" descr="Icon&#10;&#10;Description automatically generated">
            <a:extLst>
              <a:ext uri="{FF2B5EF4-FFF2-40B4-BE49-F238E27FC236}">
                <a16:creationId xmlns:a16="http://schemas.microsoft.com/office/drawing/2014/main" id="{240E4F3D-E3D2-35BB-9CB5-25DCD35113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4406" y="3936853"/>
            <a:ext cx="783188" cy="783188"/>
          </a:xfrm>
          <a:prstGeom prst="rect">
            <a:avLst/>
          </a:prstGeom>
        </p:spPr>
      </p:pic>
      <p:sp>
        <p:nvSpPr>
          <p:cNvPr id="5" name="TextBox 4">
            <a:extLst>
              <a:ext uri="{FF2B5EF4-FFF2-40B4-BE49-F238E27FC236}">
                <a16:creationId xmlns:a16="http://schemas.microsoft.com/office/drawing/2014/main" id="{006A9F6C-1713-79C0-FFF9-2B014A0952F8}"/>
              </a:ext>
            </a:extLst>
          </p:cNvPr>
          <p:cNvSpPr txBox="1"/>
          <p:nvPr/>
        </p:nvSpPr>
        <p:spPr>
          <a:xfrm>
            <a:off x="1009654" y="738264"/>
            <a:ext cx="9963142" cy="553998"/>
          </a:xfrm>
          <a:prstGeom prst="rect">
            <a:avLst/>
          </a:prstGeom>
          <a:noFill/>
        </p:spPr>
        <p:txBody>
          <a:bodyPr wrap="square" lIns="91440" tIns="45720" rIns="91440" bIns="45720" rtlCol="0" anchor="t">
            <a:spAutoFit/>
          </a:bodyPr>
          <a:lstStyle/>
          <a:p>
            <a:pPr algn="ctr"/>
            <a:r>
              <a:rPr lang="en-US" sz="3000" b="1" spc="300" dirty="0">
                <a:solidFill>
                  <a:srgbClr val="083F4B"/>
                </a:solidFill>
                <a:latin typeface="Source Sans Pro"/>
              </a:rPr>
              <a:t>PARTNER WITH US</a:t>
            </a:r>
            <a:endParaRPr lang="en-US" sz="3000" dirty="0"/>
          </a:p>
        </p:txBody>
      </p:sp>
    </p:spTree>
    <p:extLst>
      <p:ext uri="{BB962C8B-B14F-4D97-AF65-F5344CB8AC3E}">
        <p14:creationId xmlns:p14="http://schemas.microsoft.com/office/powerpoint/2010/main" val="403233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72;p21">
            <a:extLst>
              <a:ext uri="{FF2B5EF4-FFF2-40B4-BE49-F238E27FC236}">
                <a16:creationId xmlns:a16="http://schemas.microsoft.com/office/drawing/2014/main" id="{3F8E5475-1DBA-484E-BB96-3B908478757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12792" y="402248"/>
            <a:ext cx="11277599" cy="6053504"/>
          </a:xfrm>
          <a:prstGeom prst="rect">
            <a:avLst/>
          </a:prstGeom>
          <a:noFill/>
          <a:ln>
            <a:noFill/>
          </a:ln>
        </p:spPr>
      </p:pic>
      <p:sp>
        <p:nvSpPr>
          <p:cNvPr id="4" name="Google Shape;173;p21">
            <a:extLst>
              <a:ext uri="{FF2B5EF4-FFF2-40B4-BE49-F238E27FC236}">
                <a16:creationId xmlns:a16="http://schemas.microsoft.com/office/drawing/2014/main" id="{5770CA0E-1696-A540-8D09-66CEB68ECFB7}"/>
              </a:ext>
            </a:extLst>
          </p:cNvPr>
          <p:cNvSpPr/>
          <p:nvPr/>
        </p:nvSpPr>
        <p:spPr>
          <a:xfrm>
            <a:off x="412792" y="402248"/>
            <a:ext cx="11277599" cy="6053504"/>
          </a:xfrm>
          <a:prstGeom prst="rect">
            <a:avLst/>
          </a:prstGeom>
          <a:solidFill>
            <a:srgbClr val="003543">
              <a:alpha val="68080"/>
            </a:srgbClr>
          </a:solidFill>
          <a:ln>
            <a:noFill/>
          </a:ln>
        </p:spPr>
        <p:txBody>
          <a:bodyPr spcFirstLastPara="1" wrap="square" lIns="91430" tIns="91430" rIns="91430" bIns="91430" anchor="ctr" anchorCtr="0">
            <a:noAutofit/>
          </a:bodyPr>
          <a:lstStyle/>
          <a:p>
            <a:endParaRPr sz="1688"/>
          </a:p>
        </p:txBody>
      </p:sp>
      <p:pic>
        <p:nvPicPr>
          <p:cNvPr id="5" name="Google Shape;174;p21">
            <a:extLst>
              <a:ext uri="{FF2B5EF4-FFF2-40B4-BE49-F238E27FC236}">
                <a16:creationId xmlns:a16="http://schemas.microsoft.com/office/drawing/2014/main" id="{A476B893-A604-954E-9801-9B38B4D6F1D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019159" y="1898600"/>
            <a:ext cx="1530328" cy="594867"/>
          </a:xfrm>
          <a:prstGeom prst="rect">
            <a:avLst/>
          </a:prstGeom>
          <a:noFill/>
          <a:ln>
            <a:noFill/>
          </a:ln>
        </p:spPr>
      </p:pic>
      <p:pic>
        <p:nvPicPr>
          <p:cNvPr id="6" name="Google Shape;175;p21">
            <a:extLst>
              <a:ext uri="{FF2B5EF4-FFF2-40B4-BE49-F238E27FC236}">
                <a16:creationId xmlns:a16="http://schemas.microsoft.com/office/drawing/2014/main" id="{D15CBECB-0BA9-E140-8371-629EBA978EF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116654" y="626918"/>
            <a:ext cx="1129734" cy="762281"/>
          </a:xfrm>
          <a:prstGeom prst="rect">
            <a:avLst/>
          </a:prstGeom>
          <a:noFill/>
          <a:ln>
            <a:noFill/>
          </a:ln>
        </p:spPr>
      </p:pic>
      <p:pic>
        <p:nvPicPr>
          <p:cNvPr id="9" name="Google Shape;178;p21">
            <a:extLst>
              <a:ext uri="{FF2B5EF4-FFF2-40B4-BE49-F238E27FC236}">
                <a16:creationId xmlns:a16="http://schemas.microsoft.com/office/drawing/2014/main" id="{736CC230-B5FD-5C4F-BA7F-BFA135EFFFFE}"/>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375165" y="714770"/>
            <a:ext cx="1396559" cy="762281"/>
          </a:xfrm>
          <a:prstGeom prst="rect">
            <a:avLst/>
          </a:prstGeom>
          <a:noFill/>
          <a:ln>
            <a:noFill/>
          </a:ln>
        </p:spPr>
      </p:pic>
      <p:pic>
        <p:nvPicPr>
          <p:cNvPr id="12" name="Google Shape;181;p21">
            <a:extLst>
              <a:ext uri="{FF2B5EF4-FFF2-40B4-BE49-F238E27FC236}">
                <a16:creationId xmlns:a16="http://schemas.microsoft.com/office/drawing/2014/main" id="{1EC95CCB-F624-8340-A5E4-FAF92ED3BE60}"/>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238482" y="1705142"/>
            <a:ext cx="2931794" cy="566338"/>
          </a:xfrm>
          <a:prstGeom prst="rect">
            <a:avLst/>
          </a:prstGeom>
          <a:noFill/>
          <a:ln>
            <a:noFill/>
          </a:ln>
        </p:spPr>
      </p:pic>
      <p:pic>
        <p:nvPicPr>
          <p:cNvPr id="16" name="Google Shape;185;p21">
            <a:extLst>
              <a:ext uri="{FF2B5EF4-FFF2-40B4-BE49-F238E27FC236}">
                <a16:creationId xmlns:a16="http://schemas.microsoft.com/office/drawing/2014/main" id="{1F24917D-5003-8548-A563-973BD2F3F2E5}"/>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762217" y="4834466"/>
            <a:ext cx="1884324" cy="331527"/>
          </a:xfrm>
          <a:prstGeom prst="rect">
            <a:avLst/>
          </a:prstGeom>
          <a:noFill/>
          <a:ln>
            <a:noFill/>
          </a:ln>
        </p:spPr>
      </p:pic>
      <p:pic>
        <p:nvPicPr>
          <p:cNvPr id="22" name="Picture 21">
            <a:extLst>
              <a:ext uri="{FF2B5EF4-FFF2-40B4-BE49-F238E27FC236}">
                <a16:creationId xmlns:a16="http://schemas.microsoft.com/office/drawing/2014/main" id="{D2E5A8A6-FB88-8D41-9045-2180FDD01F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23738" y="612108"/>
            <a:ext cx="1877539" cy="938770"/>
          </a:xfrm>
          <a:prstGeom prst="rect">
            <a:avLst/>
          </a:prstGeom>
        </p:spPr>
      </p:pic>
      <p:grpSp>
        <p:nvGrpSpPr>
          <p:cNvPr id="33" name="Group 32">
            <a:extLst>
              <a:ext uri="{FF2B5EF4-FFF2-40B4-BE49-F238E27FC236}">
                <a16:creationId xmlns:a16="http://schemas.microsoft.com/office/drawing/2014/main" id="{1105C151-D301-B648-87F6-E836E0FD201C}"/>
              </a:ext>
            </a:extLst>
          </p:cNvPr>
          <p:cNvGrpSpPr/>
          <p:nvPr/>
        </p:nvGrpSpPr>
        <p:grpSpPr>
          <a:xfrm>
            <a:off x="3871538" y="2706535"/>
            <a:ext cx="4403813" cy="1472625"/>
            <a:chOff x="3956367" y="2848522"/>
            <a:chExt cx="4403813" cy="1472625"/>
          </a:xfrm>
        </p:grpSpPr>
        <p:sp>
          <p:nvSpPr>
            <p:cNvPr id="24" name="Google Shape;190;p21">
              <a:extLst>
                <a:ext uri="{FF2B5EF4-FFF2-40B4-BE49-F238E27FC236}">
                  <a16:creationId xmlns:a16="http://schemas.microsoft.com/office/drawing/2014/main" id="{511635D7-574E-0543-86C9-72BF6BC0A599}"/>
                </a:ext>
              </a:extLst>
            </p:cNvPr>
            <p:cNvSpPr/>
            <p:nvPr/>
          </p:nvSpPr>
          <p:spPr>
            <a:xfrm>
              <a:off x="4777054" y="2848522"/>
              <a:ext cx="2762438" cy="1472625"/>
            </a:xfrm>
            <a:prstGeom prst="rect">
              <a:avLst/>
            </a:prstGeom>
            <a:solidFill>
              <a:srgbClr val="FFFFFF">
                <a:alpha val="29610"/>
              </a:srgbClr>
            </a:solidFill>
            <a:ln>
              <a:noFill/>
            </a:ln>
          </p:spPr>
          <p:txBody>
            <a:bodyPr spcFirstLastPara="1" wrap="square" lIns="85711" tIns="85711" rIns="85711" bIns="85711" anchor="ctr" anchorCtr="0">
              <a:noAutofit/>
            </a:bodyPr>
            <a:lstStyle/>
            <a:p>
              <a:endParaRPr sz="1688"/>
            </a:p>
          </p:txBody>
        </p:sp>
        <p:sp>
          <p:nvSpPr>
            <p:cNvPr id="21" name="Google Shape;191;p21">
              <a:extLst>
                <a:ext uri="{FF2B5EF4-FFF2-40B4-BE49-F238E27FC236}">
                  <a16:creationId xmlns:a16="http://schemas.microsoft.com/office/drawing/2014/main" id="{CEE9F92C-540A-E840-8F87-D373AE2B257F}"/>
                </a:ext>
              </a:extLst>
            </p:cNvPr>
            <p:cNvSpPr txBox="1"/>
            <p:nvPr/>
          </p:nvSpPr>
          <p:spPr>
            <a:xfrm>
              <a:off x="3956367" y="3092450"/>
              <a:ext cx="4403813" cy="551531"/>
            </a:xfrm>
            <a:prstGeom prst="rect">
              <a:avLst/>
            </a:prstGeom>
            <a:noFill/>
            <a:ln>
              <a:noFill/>
            </a:ln>
          </p:spPr>
          <p:txBody>
            <a:bodyPr spcFirstLastPara="1" wrap="square" lIns="85711" tIns="85711" rIns="85711" bIns="85711" anchor="t" anchorCtr="0">
              <a:noAutofit/>
            </a:bodyPr>
            <a:lstStyle/>
            <a:p>
              <a:pPr algn="ctr"/>
              <a:r>
                <a:rPr lang="en" sz="2813" b="1" i="1">
                  <a:solidFill>
                    <a:srgbClr val="FFFFFF"/>
                  </a:solidFill>
                  <a:latin typeface="Roboto" panose="02000000000000000000" pitchFamily="2" charset="0"/>
                  <a:ea typeface="Roboto" panose="02000000000000000000" pitchFamily="2" charset="0"/>
                  <a:cs typeface="Source Sans Pro Semibold"/>
                  <a:sym typeface="Source Sans Pro SemiBold"/>
                </a:rPr>
                <a:t>Just a few of </a:t>
              </a:r>
              <a:br>
                <a:rPr lang="en" sz="2813" b="1" i="1">
                  <a:solidFill>
                    <a:srgbClr val="FFFFFF"/>
                  </a:solidFill>
                  <a:latin typeface="Roboto" panose="02000000000000000000" pitchFamily="2" charset="0"/>
                  <a:ea typeface="Roboto" panose="02000000000000000000" pitchFamily="2" charset="0"/>
                  <a:cs typeface="Source Sans Pro Semibold"/>
                  <a:sym typeface="Source Sans Pro SemiBold"/>
                </a:rPr>
              </a:br>
              <a:r>
                <a:rPr lang="en" sz="2813" b="1" i="1">
                  <a:solidFill>
                    <a:srgbClr val="FFFFFF"/>
                  </a:solidFill>
                  <a:latin typeface="Roboto" panose="02000000000000000000" pitchFamily="2" charset="0"/>
                  <a:ea typeface="Roboto" panose="02000000000000000000" pitchFamily="2" charset="0"/>
                  <a:cs typeface="Source Sans Pro Semibold"/>
                  <a:sym typeface="Source Sans Pro SemiBold"/>
                </a:rPr>
                <a:t>our partners</a:t>
              </a:r>
              <a:endParaRPr sz="2813" b="1" i="1">
                <a:solidFill>
                  <a:srgbClr val="FFFFFF"/>
                </a:solidFill>
                <a:latin typeface="Roboto" panose="02000000000000000000" pitchFamily="2" charset="0"/>
                <a:ea typeface="Roboto" panose="02000000000000000000" pitchFamily="2" charset="0"/>
                <a:cs typeface="Source Sans Pro Semibold"/>
                <a:sym typeface="Source Sans Pro SemiBold"/>
              </a:endParaRPr>
            </a:p>
          </p:txBody>
        </p:sp>
      </p:grpSp>
      <p:pic>
        <p:nvPicPr>
          <p:cNvPr id="26" name="Picture 25">
            <a:extLst>
              <a:ext uri="{FF2B5EF4-FFF2-40B4-BE49-F238E27FC236}">
                <a16:creationId xmlns:a16="http://schemas.microsoft.com/office/drawing/2014/main" id="{7A3ADB3D-AEFB-9741-BA60-ADF7146CCC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62019" y="4502924"/>
            <a:ext cx="2211670" cy="708624"/>
          </a:xfrm>
          <a:prstGeom prst="rect">
            <a:avLst/>
          </a:prstGeom>
        </p:spPr>
      </p:pic>
      <p:pic>
        <p:nvPicPr>
          <p:cNvPr id="3" name="Picture 2" descr="A picture containing text, clipart, plate&#10;&#10;Description automatically generated">
            <a:extLst>
              <a:ext uri="{FF2B5EF4-FFF2-40B4-BE49-F238E27FC236}">
                <a16:creationId xmlns:a16="http://schemas.microsoft.com/office/drawing/2014/main" id="{4999C8C2-616C-06E6-1395-1235A3E060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60982" y="5706418"/>
            <a:ext cx="1846682" cy="517071"/>
          </a:xfrm>
          <a:prstGeom prst="rect">
            <a:avLst/>
          </a:prstGeom>
        </p:spPr>
      </p:pic>
      <p:pic>
        <p:nvPicPr>
          <p:cNvPr id="15" name="Picture 14">
            <a:extLst>
              <a:ext uri="{FF2B5EF4-FFF2-40B4-BE49-F238E27FC236}">
                <a16:creationId xmlns:a16="http://schemas.microsoft.com/office/drawing/2014/main" id="{4789C6DD-9052-0A88-D7F3-00080C6BE16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07481" y="3659808"/>
            <a:ext cx="1993796" cy="641588"/>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8C13CBC1-1D13-38B6-E7F0-D8F0514988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50856" y="4658860"/>
            <a:ext cx="2261330" cy="470478"/>
          </a:xfrm>
          <a:prstGeom prst="rect">
            <a:avLst/>
          </a:prstGeom>
        </p:spPr>
      </p:pic>
      <p:pic>
        <p:nvPicPr>
          <p:cNvPr id="30" name="Picture 29" descr="A black and white image of a person's face&#10;&#10;Description automatically generated with low confidence">
            <a:extLst>
              <a:ext uri="{FF2B5EF4-FFF2-40B4-BE49-F238E27FC236}">
                <a16:creationId xmlns:a16="http://schemas.microsoft.com/office/drawing/2014/main" id="{B511AE9A-03BE-C53D-C2DC-0C4235DE7F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88229" y="3248828"/>
            <a:ext cx="1860982" cy="413221"/>
          </a:xfrm>
          <a:prstGeom prst="rect">
            <a:avLst/>
          </a:prstGeom>
        </p:spPr>
      </p:pic>
      <p:pic>
        <p:nvPicPr>
          <p:cNvPr id="37" name="Picture 36" descr="Text&#10;&#10;Description automatically generated">
            <a:extLst>
              <a:ext uri="{FF2B5EF4-FFF2-40B4-BE49-F238E27FC236}">
                <a16:creationId xmlns:a16="http://schemas.microsoft.com/office/drawing/2014/main" id="{D10B78FC-937E-62E4-BC28-450D9BCE17D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781038" y="5692956"/>
            <a:ext cx="1846682" cy="527623"/>
          </a:xfrm>
          <a:prstGeom prst="rect">
            <a:avLst/>
          </a:prstGeom>
        </p:spPr>
      </p:pic>
      <p:pic>
        <p:nvPicPr>
          <p:cNvPr id="39" name="Picture 38" descr="A black and white image of a person's face&#10;&#10;Description automatically generated with low confidence">
            <a:extLst>
              <a:ext uri="{FF2B5EF4-FFF2-40B4-BE49-F238E27FC236}">
                <a16:creationId xmlns:a16="http://schemas.microsoft.com/office/drawing/2014/main" id="{95B00C2B-4D34-064B-C8C4-50D9C357D2B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889134" y="5770854"/>
            <a:ext cx="2357439" cy="292224"/>
          </a:xfrm>
          <a:prstGeom prst="rect">
            <a:avLst/>
          </a:prstGeom>
        </p:spPr>
      </p:pic>
      <p:pic>
        <p:nvPicPr>
          <p:cNvPr id="41" name="Picture 40" descr="A picture containing text, clipart&#10;&#10;Description automatically generated">
            <a:extLst>
              <a:ext uri="{FF2B5EF4-FFF2-40B4-BE49-F238E27FC236}">
                <a16:creationId xmlns:a16="http://schemas.microsoft.com/office/drawing/2014/main" id="{90082297-8F58-7254-2F5A-45B214E11CC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339780" y="1801501"/>
            <a:ext cx="1530329" cy="612131"/>
          </a:xfrm>
          <a:prstGeom prst="rect">
            <a:avLst/>
          </a:prstGeom>
        </p:spPr>
      </p:pic>
      <p:pic>
        <p:nvPicPr>
          <p:cNvPr id="7" name="Picture 6">
            <a:extLst>
              <a:ext uri="{FF2B5EF4-FFF2-40B4-BE49-F238E27FC236}">
                <a16:creationId xmlns:a16="http://schemas.microsoft.com/office/drawing/2014/main" id="{43FAF6F2-0B50-1FD1-E989-004D912F8561}"/>
              </a:ext>
            </a:extLst>
          </p:cNvPr>
          <p:cNvPicPr>
            <a:picLocks noChangeAspect="1"/>
          </p:cNvPicPr>
          <p:nvPr/>
        </p:nvPicPr>
        <p:blipFill>
          <a:blip r:embed="rId18"/>
          <a:stretch>
            <a:fillRect/>
          </a:stretch>
        </p:blipFill>
        <p:spPr>
          <a:xfrm>
            <a:off x="8494988" y="2744589"/>
            <a:ext cx="2535037" cy="440079"/>
          </a:xfrm>
          <a:prstGeom prst="rect">
            <a:avLst/>
          </a:prstGeom>
        </p:spPr>
      </p:pic>
    </p:spTree>
    <p:extLst>
      <p:ext uri="{BB962C8B-B14F-4D97-AF65-F5344CB8AC3E}">
        <p14:creationId xmlns:p14="http://schemas.microsoft.com/office/powerpoint/2010/main" val="115822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opening a shoe box&#10;&#10;Description automatically generated">
            <a:extLst>
              <a:ext uri="{FF2B5EF4-FFF2-40B4-BE49-F238E27FC236}">
                <a16:creationId xmlns:a16="http://schemas.microsoft.com/office/drawing/2014/main" id="{1606B239-DE8E-1E0F-9B74-CA8149290267}"/>
              </a:ext>
            </a:extLst>
          </p:cNvPr>
          <p:cNvPicPr>
            <a:picLocks noChangeAspect="1"/>
          </p:cNvPicPr>
          <p:nvPr/>
        </p:nvPicPr>
        <p:blipFill rotWithShape="1">
          <a:blip r:embed="rId3"/>
          <a:srcRect l="15845" r="6099"/>
          <a:stretch/>
        </p:blipFill>
        <p:spPr>
          <a:xfrm>
            <a:off x="-2899" y="0"/>
            <a:ext cx="8029617" cy="6858000"/>
          </a:xfrm>
          <a:prstGeom prst="rect">
            <a:avLst/>
          </a:prstGeom>
        </p:spPr>
      </p:pic>
      <p:sp>
        <p:nvSpPr>
          <p:cNvPr id="9" name="Rectangle 8">
            <a:extLst>
              <a:ext uri="{FF2B5EF4-FFF2-40B4-BE49-F238E27FC236}">
                <a16:creationId xmlns:a16="http://schemas.microsoft.com/office/drawing/2014/main" id="{9D173B82-87F0-5216-3587-BE4799F4273B}"/>
              </a:ext>
            </a:extLst>
          </p:cNvPr>
          <p:cNvSpPr/>
          <p:nvPr/>
        </p:nvSpPr>
        <p:spPr>
          <a:xfrm>
            <a:off x="5435601" y="1300163"/>
            <a:ext cx="6313486" cy="425767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7BA6DD3-B868-8515-F12A-51A6114B974A}"/>
              </a:ext>
            </a:extLst>
          </p:cNvPr>
          <p:cNvGrpSpPr/>
          <p:nvPr/>
        </p:nvGrpSpPr>
        <p:grpSpPr>
          <a:xfrm>
            <a:off x="5575301" y="1580637"/>
            <a:ext cx="6078456" cy="3414166"/>
            <a:chOff x="800100" y="1093556"/>
            <a:chExt cx="5686425" cy="3414166"/>
          </a:xfrm>
        </p:grpSpPr>
        <p:sp>
          <p:nvSpPr>
            <p:cNvPr id="6" name="TextBox 5">
              <a:extLst>
                <a:ext uri="{FF2B5EF4-FFF2-40B4-BE49-F238E27FC236}">
                  <a16:creationId xmlns:a16="http://schemas.microsoft.com/office/drawing/2014/main" id="{B106481D-561A-145D-30AF-30E2068358AE}"/>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093F4D"/>
                  </a:solidFill>
                  <a:latin typeface="Tilde" pitchFamily="2" charset="77"/>
                </a:rPr>
                <a:t>Appendix</a:t>
              </a:r>
            </a:p>
          </p:txBody>
        </p:sp>
        <p:sp>
          <p:nvSpPr>
            <p:cNvPr id="8" name="TextBox 7">
              <a:extLst>
                <a:ext uri="{FF2B5EF4-FFF2-40B4-BE49-F238E27FC236}">
                  <a16:creationId xmlns:a16="http://schemas.microsoft.com/office/drawing/2014/main" id="{167CC8E1-A40C-A5D4-1663-9399D26C6E55}"/>
                </a:ext>
              </a:extLst>
            </p:cNvPr>
            <p:cNvSpPr txBox="1"/>
            <p:nvPr/>
          </p:nvSpPr>
          <p:spPr>
            <a:xfrm>
              <a:off x="800100" y="1860844"/>
              <a:ext cx="5686424" cy="2646878"/>
            </a:xfrm>
            <a:prstGeom prst="rect">
              <a:avLst/>
            </a:prstGeom>
            <a:noFill/>
          </p:spPr>
          <p:txBody>
            <a:bodyPr wrap="square" rtlCol="0">
              <a:spAutoFit/>
            </a:bodyPr>
            <a:lstStyle/>
            <a:p>
              <a:pPr marL="12700" marR="5080">
                <a:lnSpc>
                  <a:spcPct val="150000"/>
                </a:lnSpc>
                <a:spcBef>
                  <a:spcPts val="95"/>
                </a:spcBef>
              </a:pPr>
              <a:r>
                <a:rPr lang="en-US" sz="2000" dirty="0">
                  <a:solidFill>
                    <a:srgbClr val="EE5340"/>
                  </a:solidFill>
                  <a:latin typeface="Tilde" pitchFamily="2" charset="77"/>
                  <a:ea typeface="Roboto Medium" panose="02000000000000000000" pitchFamily="2" charset="0"/>
                  <a:cs typeface="Source Sans Pro"/>
                </a:rPr>
                <a:t>About Us: </a:t>
              </a:r>
              <a:r>
                <a:rPr lang="en-US" sz="1600" dirty="0">
                  <a:solidFill>
                    <a:srgbClr val="003543"/>
                  </a:solidFill>
                  <a:hlinkClick r:id="rId4"/>
                </a:rPr>
                <a:t>https://www.soles4soulscanada.org/about-us/</a:t>
              </a:r>
              <a:br>
                <a:rPr lang="en-US" sz="1600" dirty="0">
                  <a:solidFill>
                    <a:srgbClr val="003543"/>
                  </a:solidFill>
                </a:rPr>
              </a:br>
              <a:r>
                <a:rPr lang="en-US" sz="2000" dirty="0">
                  <a:solidFill>
                    <a:srgbClr val="EE5340"/>
                  </a:solidFill>
                  <a:latin typeface="Tilde" pitchFamily="2" charset="77"/>
                  <a:ea typeface="Roboto Medium" panose="02000000000000000000" pitchFamily="2" charset="0"/>
                  <a:cs typeface="Source Sans Pro"/>
                </a:rPr>
                <a:t>Partnership: </a:t>
              </a:r>
              <a:r>
                <a:rPr lang="en-US" sz="1600" dirty="0">
                  <a:solidFill>
                    <a:srgbClr val="003543"/>
                  </a:solidFill>
                  <a:hlinkClick r:id="rId5"/>
                </a:rPr>
                <a:t>https://soles4soulscanada.org/brand-partnerships/</a:t>
              </a:r>
              <a:br>
                <a:rPr lang="en-US" sz="1600" dirty="0">
                  <a:solidFill>
                    <a:srgbClr val="003543"/>
                  </a:solidFill>
                </a:rPr>
              </a:br>
              <a:r>
                <a:rPr lang="en-US" sz="2000" dirty="0">
                  <a:solidFill>
                    <a:srgbClr val="EE5340"/>
                  </a:solidFill>
                  <a:latin typeface="Tilde" pitchFamily="2" charset="77"/>
                  <a:ea typeface="Roboto Medium" panose="02000000000000000000" pitchFamily="2" charset="0"/>
                  <a:cs typeface="Source Sans Pro"/>
                </a:rPr>
                <a:t>Volunteering: </a:t>
              </a:r>
              <a:r>
                <a:rPr lang="en-US" sz="1600" dirty="0">
                  <a:solidFill>
                    <a:srgbClr val="003543"/>
                  </a:solidFill>
                  <a:hlinkClick r:id="rId6"/>
                </a:rPr>
                <a:t>https://www.soles4soulscanada.org/volunteer/</a:t>
              </a:r>
              <a:br>
                <a:rPr lang="en-US" sz="1600" dirty="0">
                  <a:solidFill>
                    <a:srgbClr val="003543"/>
                  </a:solidFill>
                </a:rPr>
              </a:br>
              <a:r>
                <a:rPr lang="en-US" sz="2000" dirty="0">
                  <a:solidFill>
                    <a:srgbClr val="EE5340"/>
                  </a:solidFill>
                  <a:latin typeface="Tilde" pitchFamily="2" charset="77"/>
                  <a:ea typeface="Roboto Medium" panose="02000000000000000000" pitchFamily="2" charset="0"/>
                  <a:cs typeface="Source Sans Pro"/>
                </a:rPr>
                <a:t>Shoe Drives: </a:t>
              </a:r>
              <a:r>
                <a:rPr lang="en-US" sz="1600" dirty="0">
                  <a:solidFill>
                    <a:srgbClr val="003543"/>
                  </a:solidFill>
                  <a:hlinkClick r:id="rId7"/>
                </a:rPr>
                <a:t>https://soles4soulscanada.org/shoe-drive/</a:t>
              </a:r>
              <a:br>
                <a:rPr lang="en-US" sz="1600" dirty="0">
                  <a:solidFill>
                    <a:srgbClr val="003543"/>
                  </a:solidFill>
                </a:rPr>
              </a:br>
              <a:r>
                <a:rPr lang="en-US" sz="2000" dirty="0">
                  <a:solidFill>
                    <a:srgbClr val="EE5340"/>
                  </a:solidFill>
                  <a:latin typeface="Tilde" pitchFamily="2" charset="77"/>
                  <a:ea typeface="Roboto Medium" panose="02000000000000000000" pitchFamily="2" charset="0"/>
                  <a:cs typeface="Source Sans Pro"/>
                </a:rPr>
                <a:t>Resources: </a:t>
              </a:r>
              <a:r>
                <a:rPr lang="en-US" sz="1600" dirty="0">
                  <a:solidFill>
                    <a:srgbClr val="003543"/>
                  </a:solidFill>
                  <a:hlinkClick r:id="rId8"/>
                </a:rPr>
                <a:t>https://www.soles4soulscanada.org/resources/</a:t>
              </a:r>
              <a:endParaRPr lang="en-US" sz="1600" dirty="0">
                <a:solidFill>
                  <a:srgbClr val="EE5340"/>
                </a:solidFill>
                <a:latin typeface="Tilde" pitchFamily="2" charset="77"/>
                <a:ea typeface="Roboto Medium" panose="02000000000000000000" pitchFamily="2" charset="0"/>
                <a:cs typeface="Source Sans Pro"/>
              </a:endParaRP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grpSp>
      <p:pic>
        <p:nvPicPr>
          <p:cNvPr id="10" name="Picture 9">
            <a:extLst>
              <a:ext uri="{FF2B5EF4-FFF2-40B4-BE49-F238E27FC236}">
                <a16:creationId xmlns:a16="http://schemas.microsoft.com/office/drawing/2014/main" id="{0DDEB7DD-CBCE-9078-2984-EFB9634BE00F}"/>
              </a:ext>
            </a:extLst>
          </p:cNvPr>
          <p:cNvPicPr>
            <a:picLocks noChangeAspect="1"/>
          </p:cNvPicPr>
          <p:nvPr/>
        </p:nvPicPr>
        <p:blipFill>
          <a:blip r:embed="rId9"/>
          <a:stretch>
            <a:fillRect/>
          </a:stretch>
        </p:blipFill>
        <p:spPr>
          <a:xfrm>
            <a:off x="481013" y="6292896"/>
            <a:ext cx="1704976" cy="372654"/>
          </a:xfrm>
          <a:prstGeom prst="rect">
            <a:avLst/>
          </a:prstGeom>
        </p:spPr>
      </p:pic>
    </p:spTree>
    <p:extLst>
      <p:ext uri="{BB962C8B-B14F-4D97-AF65-F5344CB8AC3E}">
        <p14:creationId xmlns:p14="http://schemas.microsoft.com/office/powerpoint/2010/main" val="405455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CF70544-B95C-AE7F-951E-34CDA39CA873}"/>
              </a:ext>
            </a:extLst>
          </p:cNvPr>
          <p:cNvPicPr>
            <a:picLocks noChangeAspect="1"/>
          </p:cNvPicPr>
          <p:nvPr/>
        </p:nvPicPr>
        <p:blipFill>
          <a:blip r:embed="rId3">
            <a:alphaModFix amt="40000"/>
          </a:blip>
          <a:stretch>
            <a:fillRect/>
          </a:stretch>
        </p:blipFill>
        <p:spPr>
          <a:xfrm>
            <a:off x="-232478" y="-141268"/>
            <a:ext cx="11954788" cy="8542772"/>
          </a:xfrm>
          <a:prstGeom prst="rect">
            <a:avLst/>
          </a:prstGeom>
        </p:spPr>
      </p:pic>
      <p:sp>
        <p:nvSpPr>
          <p:cNvPr id="3" name="TextBox 2">
            <a:extLst>
              <a:ext uri="{FF2B5EF4-FFF2-40B4-BE49-F238E27FC236}">
                <a16:creationId xmlns:a16="http://schemas.microsoft.com/office/drawing/2014/main" id="{93223DD6-BEF1-B945-A966-F8C401D0476A}"/>
              </a:ext>
            </a:extLst>
          </p:cNvPr>
          <p:cNvSpPr txBox="1"/>
          <p:nvPr/>
        </p:nvSpPr>
        <p:spPr>
          <a:xfrm>
            <a:off x="3560292" y="3867651"/>
            <a:ext cx="5006221" cy="923330"/>
          </a:xfrm>
          <a:prstGeom prst="rect">
            <a:avLst/>
          </a:prstGeom>
          <a:noFill/>
        </p:spPr>
        <p:txBody>
          <a:bodyPr wrap="square" rtlCol="0">
            <a:spAutoFit/>
          </a:bodyPr>
          <a:lstStyle/>
          <a:p>
            <a:pPr algn="ctr"/>
            <a:r>
              <a:rPr lang="en-US" dirty="0">
                <a:solidFill>
                  <a:srgbClr val="003543"/>
                </a:solidFill>
                <a:latin typeface="Roboto" panose="02000000000000000000" pitchFamily="2" charset="0"/>
                <a:ea typeface="Roboto" panose="02000000000000000000" pitchFamily="2" charset="0"/>
              </a:rPr>
              <a:t>Questions? Contact: </a:t>
            </a:r>
            <a:r>
              <a:rPr lang="en-US" dirty="0">
                <a:solidFill>
                  <a:srgbClr val="003543"/>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marias@soles4souls.org</a:t>
            </a:r>
            <a:r>
              <a:rPr lang="en-US" dirty="0">
                <a:solidFill>
                  <a:srgbClr val="003543"/>
                </a:solidFill>
                <a:latin typeface="Roboto" panose="02000000000000000000" pitchFamily="2" charset="0"/>
                <a:ea typeface="Roboto" panose="02000000000000000000" pitchFamily="2" charset="0"/>
              </a:rPr>
              <a:t> </a:t>
            </a:r>
          </a:p>
          <a:p>
            <a:pPr algn="ctr"/>
            <a:endParaRPr lang="en-US" b="1" dirty="0">
              <a:solidFill>
                <a:srgbClr val="003543"/>
              </a:solidFill>
              <a:latin typeface="Roboto" panose="02000000000000000000" pitchFamily="2" charset="0"/>
              <a:ea typeface="Roboto" panose="02000000000000000000" pitchFamily="2" charset="0"/>
            </a:endParaRPr>
          </a:p>
          <a:p>
            <a:pPr algn="ctr"/>
            <a:r>
              <a:rPr lang="en-US" dirty="0">
                <a:solidFill>
                  <a:srgbClr val="003543"/>
                </a:solidFill>
                <a:latin typeface="Roboto" panose="02000000000000000000" pitchFamily="2" charset="0"/>
                <a:ea typeface="Roboto" panose="02000000000000000000" pitchFamily="2" charset="0"/>
              </a:rPr>
              <a:t>Follow us on social: @Soles4SoulsCanada </a:t>
            </a:r>
          </a:p>
        </p:txBody>
      </p:sp>
      <p:grpSp>
        <p:nvGrpSpPr>
          <p:cNvPr id="2" name="Group 1">
            <a:extLst>
              <a:ext uri="{FF2B5EF4-FFF2-40B4-BE49-F238E27FC236}">
                <a16:creationId xmlns:a16="http://schemas.microsoft.com/office/drawing/2014/main" id="{94F5C32E-0AB7-374D-9E0B-236F6A71DB1A}"/>
              </a:ext>
            </a:extLst>
          </p:cNvPr>
          <p:cNvGrpSpPr/>
          <p:nvPr/>
        </p:nvGrpSpPr>
        <p:grpSpPr>
          <a:xfrm>
            <a:off x="5417285" y="5416310"/>
            <a:ext cx="1292233" cy="360490"/>
            <a:chOff x="8911981" y="3380620"/>
            <a:chExt cx="1292233" cy="360490"/>
          </a:xfrm>
        </p:grpSpPr>
        <p:pic>
          <p:nvPicPr>
            <p:cNvPr id="6" name="Picture 5">
              <a:extLst>
                <a:ext uri="{FF2B5EF4-FFF2-40B4-BE49-F238E27FC236}">
                  <a16:creationId xmlns:a16="http://schemas.microsoft.com/office/drawing/2014/main" id="{53C884AC-2459-F443-83F4-D6D7DC896B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1981" y="3385495"/>
              <a:ext cx="355615" cy="355615"/>
            </a:xfrm>
            <a:prstGeom prst="rect">
              <a:avLst/>
            </a:prstGeom>
          </p:spPr>
        </p:pic>
        <p:pic>
          <p:nvPicPr>
            <p:cNvPr id="11" name="Picture 10">
              <a:extLst>
                <a:ext uri="{FF2B5EF4-FFF2-40B4-BE49-F238E27FC236}">
                  <a16:creationId xmlns:a16="http://schemas.microsoft.com/office/drawing/2014/main" id="{43C960EE-B863-D64A-89D5-57DD4FB1E9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6346" y="3380620"/>
              <a:ext cx="355615" cy="355615"/>
            </a:xfrm>
            <a:prstGeom prst="rect">
              <a:avLst/>
            </a:prstGeom>
          </p:spPr>
        </p:pic>
        <p:pic>
          <p:nvPicPr>
            <p:cNvPr id="13" name="Picture 12">
              <a:extLst>
                <a:ext uri="{FF2B5EF4-FFF2-40B4-BE49-F238E27FC236}">
                  <a16:creationId xmlns:a16="http://schemas.microsoft.com/office/drawing/2014/main" id="{E6DC7DED-31AC-164C-9EBE-BD0359F002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0712" y="3381335"/>
              <a:ext cx="363502" cy="356049"/>
            </a:xfrm>
            <a:prstGeom prst="rect">
              <a:avLst/>
            </a:prstGeom>
          </p:spPr>
        </p:pic>
      </p:grpSp>
      <p:sp>
        <p:nvSpPr>
          <p:cNvPr id="17" name="TextBox 16">
            <a:extLst>
              <a:ext uri="{FF2B5EF4-FFF2-40B4-BE49-F238E27FC236}">
                <a16:creationId xmlns:a16="http://schemas.microsoft.com/office/drawing/2014/main" id="{87613665-7819-BA47-A17C-7934701B8D8C}"/>
              </a:ext>
            </a:extLst>
          </p:cNvPr>
          <p:cNvSpPr txBox="1"/>
          <p:nvPr/>
        </p:nvSpPr>
        <p:spPr>
          <a:xfrm>
            <a:off x="3245196" y="2469076"/>
            <a:ext cx="5701608" cy="1200329"/>
          </a:xfrm>
          <a:prstGeom prst="rect">
            <a:avLst/>
          </a:prstGeom>
          <a:noFill/>
        </p:spPr>
        <p:txBody>
          <a:bodyPr wrap="square" rtlCol="0">
            <a:spAutoFit/>
          </a:bodyPr>
          <a:lstStyle/>
          <a:p>
            <a:r>
              <a:rPr lang="en-US" sz="7200" b="1" dirty="0">
                <a:solidFill>
                  <a:srgbClr val="093F4D"/>
                </a:solidFill>
                <a:latin typeface="Buenos Aires Trial" pitchFamily="2" charset="0"/>
              </a:rPr>
              <a:t>THANK YOU</a:t>
            </a:r>
          </a:p>
        </p:txBody>
      </p:sp>
      <p:pic>
        <p:nvPicPr>
          <p:cNvPr id="19" name="Picture 18">
            <a:extLst>
              <a:ext uri="{FF2B5EF4-FFF2-40B4-BE49-F238E27FC236}">
                <a16:creationId xmlns:a16="http://schemas.microsoft.com/office/drawing/2014/main" id="{9F1DE716-81A4-E6A9-8FEB-46745FB08874}"/>
              </a:ext>
            </a:extLst>
          </p:cNvPr>
          <p:cNvPicPr>
            <a:picLocks noChangeAspect="1"/>
          </p:cNvPicPr>
          <p:nvPr/>
        </p:nvPicPr>
        <p:blipFill>
          <a:blip r:embed="rId8"/>
          <a:stretch>
            <a:fillRect/>
          </a:stretch>
        </p:blipFill>
        <p:spPr>
          <a:xfrm>
            <a:off x="9923489" y="620531"/>
            <a:ext cx="1618938" cy="956918"/>
          </a:xfrm>
          <a:prstGeom prst="rect">
            <a:avLst/>
          </a:prstGeom>
        </p:spPr>
      </p:pic>
    </p:spTree>
    <p:extLst>
      <p:ext uri="{BB962C8B-B14F-4D97-AF65-F5344CB8AC3E}">
        <p14:creationId xmlns:p14="http://schemas.microsoft.com/office/powerpoint/2010/main" val="774545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D14BB0-E6E2-5248-4EB9-2C33C6900D70}"/>
              </a:ext>
            </a:extLst>
          </p:cNvPr>
          <p:cNvSpPr/>
          <p:nvPr/>
        </p:nvSpPr>
        <p:spPr>
          <a:xfrm>
            <a:off x="-277091" y="6223619"/>
            <a:ext cx="12469091" cy="634381"/>
          </a:xfrm>
          <a:prstGeom prst="rect">
            <a:avLst/>
          </a:prstGeom>
          <a:solidFill>
            <a:srgbClr val="093F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204193-867B-19D1-9B9C-03BA43E37B63}"/>
              </a:ext>
            </a:extLst>
          </p:cNvPr>
          <p:cNvPicPr>
            <a:picLocks noChangeAspect="1"/>
          </p:cNvPicPr>
          <p:nvPr/>
        </p:nvPicPr>
        <p:blipFill>
          <a:blip r:embed="rId3"/>
          <a:stretch>
            <a:fillRect/>
          </a:stretch>
        </p:blipFill>
        <p:spPr>
          <a:xfrm>
            <a:off x="796636" y="-1"/>
            <a:ext cx="10582564" cy="6847541"/>
          </a:xfrm>
          <a:prstGeom prst="rect">
            <a:avLst/>
          </a:prstGeom>
        </p:spPr>
      </p:pic>
    </p:spTree>
    <p:extLst>
      <p:ext uri="{BB962C8B-B14F-4D97-AF65-F5344CB8AC3E}">
        <p14:creationId xmlns:p14="http://schemas.microsoft.com/office/powerpoint/2010/main" val="427999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1F3A6C-C7B2-64CD-57CE-BAEDBECB8D8E}"/>
              </a:ext>
            </a:extLst>
          </p:cNvPr>
          <p:cNvPicPr>
            <a:picLocks noChangeAspect="1"/>
          </p:cNvPicPr>
          <p:nvPr/>
        </p:nvPicPr>
        <p:blipFill>
          <a:blip r:embed="rId3"/>
          <a:stretch>
            <a:fillRect/>
          </a:stretch>
        </p:blipFill>
        <p:spPr>
          <a:xfrm>
            <a:off x="125139" y="0"/>
            <a:ext cx="12722772" cy="6858000"/>
          </a:xfrm>
          <a:prstGeom prst="rect">
            <a:avLst/>
          </a:prstGeom>
        </p:spPr>
      </p:pic>
      <p:grpSp>
        <p:nvGrpSpPr>
          <p:cNvPr id="2" name="Group 1">
            <a:extLst>
              <a:ext uri="{FF2B5EF4-FFF2-40B4-BE49-F238E27FC236}">
                <a16:creationId xmlns:a16="http://schemas.microsoft.com/office/drawing/2014/main" id="{9ECF2367-886C-B7A5-FB58-1D627B439572}"/>
              </a:ext>
            </a:extLst>
          </p:cNvPr>
          <p:cNvGrpSpPr/>
          <p:nvPr/>
        </p:nvGrpSpPr>
        <p:grpSpPr>
          <a:xfrm>
            <a:off x="800100" y="1079639"/>
            <a:ext cx="5686425" cy="2962350"/>
            <a:chOff x="800100" y="1093556"/>
            <a:chExt cx="5686425" cy="2962350"/>
          </a:xfrm>
        </p:grpSpPr>
        <p:sp>
          <p:nvSpPr>
            <p:cNvPr id="3" name="TextBox 2">
              <a:extLst>
                <a:ext uri="{FF2B5EF4-FFF2-40B4-BE49-F238E27FC236}">
                  <a16:creationId xmlns:a16="http://schemas.microsoft.com/office/drawing/2014/main" id="{E5E9A699-96C0-F281-8557-A1EDE3B417DC}"/>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093F4D"/>
                  </a:solidFill>
                  <a:latin typeface="Tilde" pitchFamily="2" charset="77"/>
                </a:rPr>
                <a:t>Mission Statement</a:t>
              </a:r>
            </a:p>
          </p:txBody>
        </p:sp>
        <p:sp>
          <p:nvSpPr>
            <p:cNvPr id="4" name="TextBox 3">
              <a:extLst>
                <a:ext uri="{FF2B5EF4-FFF2-40B4-BE49-F238E27FC236}">
                  <a16:creationId xmlns:a16="http://schemas.microsoft.com/office/drawing/2014/main" id="{E75489AD-B166-7523-D1E3-DB977F08BBEE}"/>
                </a:ext>
              </a:extLst>
            </p:cNvPr>
            <p:cNvSpPr txBox="1"/>
            <p:nvPr/>
          </p:nvSpPr>
          <p:spPr>
            <a:xfrm>
              <a:off x="800100" y="1739887"/>
              <a:ext cx="4928192" cy="2316019"/>
            </a:xfrm>
            <a:prstGeom prst="rect">
              <a:avLst/>
            </a:prstGeom>
            <a:noFill/>
          </p:spPr>
          <p:txBody>
            <a:bodyPr wrap="square" rtlCol="0">
              <a:spAutoFit/>
            </a:bodyPr>
            <a:lstStyle/>
            <a:p>
              <a:pPr marL="12700" marR="5080">
                <a:lnSpc>
                  <a:spcPct val="150000"/>
                </a:lnSpc>
                <a:spcBef>
                  <a:spcPts val="95"/>
                </a:spcBef>
              </a:pPr>
              <a:r>
                <a:rPr lang="en-US" sz="2000" dirty="0">
                  <a:solidFill>
                    <a:srgbClr val="EE5340"/>
                  </a:solidFill>
                  <a:latin typeface="Tilde" pitchFamily="2" charset="77"/>
                  <a:ea typeface="Roboto Medium" panose="02000000000000000000" pitchFamily="2" charset="0"/>
                  <a:cs typeface="Source Sans Pro"/>
                </a:rPr>
                <a:t>Soles4Souls Canada</a:t>
              </a:r>
            </a:p>
            <a:p>
              <a:pPr marL="12700" marR="5080">
                <a:spcBef>
                  <a:spcPts val="95"/>
                </a:spcBef>
              </a:pPr>
              <a:r>
                <a:rPr lang="en-US" sz="1600" b="1" dirty="0">
                  <a:solidFill>
                    <a:srgbClr val="093F4D"/>
                  </a:solidFill>
                  <a:latin typeface="Roboto Medium" panose="02000000000000000000" pitchFamily="2" charset="0"/>
                  <a:ea typeface="Roboto Medium" panose="02000000000000000000" pitchFamily="2" charset="0"/>
                  <a:cs typeface="Source Sans Pro"/>
                </a:rPr>
                <a:t>When people lack the resources to get through today, it’s difficult for them to focus on tomorrow.</a:t>
              </a:r>
            </a:p>
            <a:p>
              <a:pPr marL="12700" marR="5080">
                <a:spcBef>
                  <a:spcPts val="95"/>
                </a:spcBef>
              </a:pPr>
              <a:endParaRPr lang="en-US" sz="1600" dirty="0">
                <a:solidFill>
                  <a:srgbClr val="093F4D"/>
                </a:solidFill>
                <a:latin typeface="Roboto Medium" panose="02000000000000000000" pitchFamily="2" charset="0"/>
                <a:ea typeface="Roboto Light" panose="02000000000000000000" pitchFamily="2" charset="0"/>
              </a:endParaRPr>
            </a:p>
            <a:p>
              <a:pPr marL="12700" marR="5080">
                <a:spcBef>
                  <a:spcPts val="95"/>
                </a:spcBef>
              </a:pPr>
              <a:r>
                <a:rPr lang="en-US" sz="1600" b="1" dirty="0">
                  <a:solidFill>
                    <a:srgbClr val="093F4D"/>
                  </a:solidFill>
                  <a:latin typeface="Roboto Medium" panose="02000000000000000000" pitchFamily="2" charset="0"/>
                  <a:ea typeface="Roboto Light" panose="02000000000000000000" pitchFamily="2" charset="0"/>
                </a:rPr>
                <a:t>Soles4Souls Canada </a:t>
              </a:r>
              <a:r>
                <a:rPr lang="en-US" sz="1600" dirty="0">
                  <a:solidFill>
                    <a:srgbClr val="093F4D"/>
                  </a:solidFill>
                  <a:latin typeface="Roboto Medium" panose="02000000000000000000" pitchFamily="2" charset="0"/>
                  <a:ea typeface="Roboto Light" panose="02000000000000000000" pitchFamily="2" charset="0"/>
                </a:rPr>
                <a:t>turns shoes and clothing into opportunities for education and employment so they can have a more hopeful future.</a:t>
              </a:r>
              <a:endParaRPr lang="en-US" sz="1600" dirty="0">
                <a:latin typeface="Roboto Light" panose="02000000000000000000" pitchFamily="2" charset="0"/>
                <a:ea typeface="Roboto Light" panose="02000000000000000000" pitchFamily="2" charset="0"/>
              </a:endParaRPr>
            </a:p>
          </p:txBody>
        </p:sp>
      </p:grpSp>
      <p:pic>
        <p:nvPicPr>
          <p:cNvPr id="6" name="Picture 5">
            <a:extLst>
              <a:ext uri="{FF2B5EF4-FFF2-40B4-BE49-F238E27FC236}">
                <a16:creationId xmlns:a16="http://schemas.microsoft.com/office/drawing/2014/main" id="{5A1350A7-8D31-D735-3B63-A37C743CD7B3}"/>
              </a:ext>
            </a:extLst>
          </p:cNvPr>
          <p:cNvPicPr>
            <a:picLocks noChangeAspect="1"/>
          </p:cNvPicPr>
          <p:nvPr/>
        </p:nvPicPr>
        <p:blipFill>
          <a:blip r:embed="rId4">
            <a:alphaModFix amt="20000"/>
          </a:blip>
          <a:stretch>
            <a:fillRect/>
          </a:stretch>
        </p:blipFill>
        <p:spPr>
          <a:xfrm>
            <a:off x="481012" y="6295398"/>
            <a:ext cx="1704976" cy="372654"/>
          </a:xfrm>
          <a:prstGeom prst="rect">
            <a:avLst/>
          </a:prstGeom>
        </p:spPr>
      </p:pic>
    </p:spTree>
    <p:extLst>
      <p:ext uri="{BB962C8B-B14F-4D97-AF65-F5344CB8AC3E}">
        <p14:creationId xmlns:p14="http://schemas.microsoft.com/office/powerpoint/2010/main" val="3330991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p&#10;&#10;Description automatically generated">
            <a:extLst>
              <a:ext uri="{FF2B5EF4-FFF2-40B4-BE49-F238E27FC236}">
                <a16:creationId xmlns:a16="http://schemas.microsoft.com/office/drawing/2014/main" id="{F624E297-3F03-F0C0-CC39-611FF474E8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0" b="-156"/>
          <a:stretch/>
        </p:blipFill>
        <p:spPr>
          <a:xfrm>
            <a:off x="350280" y="777760"/>
            <a:ext cx="11301289" cy="5778948"/>
          </a:xfrm>
          <a:prstGeom prst="rect">
            <a:avLst/>
          </a:prstGeom>
        </p:spPr>
      </p:pic>
      <p:sp>
        <p:nvSpPr>
          <p:cNvPr id="5" name="Rectangle 4">
            <a:extLst>
              <a:ext uri="{FF2B5EF4-FFF2-40B4-BE49-F238E27FC236}">
                <a16:creationId xmlns:a16="http://schemas.microsoft.com/office/drawing/2014/main" id="{99597F4E-E03E-4B4F-9A6D-1BFCBE1F8475}"/>
              </a:ext>
            </a:extLst>
          </p:cNvPr>
          <p:cNvSpPr/>
          <p:nvPr/>
        </p:nvSpPr>
        <p:spPr>
          <a:xfrm rot="10800000">
            <a:off x="0" y="684286"/>
            <a:ext cx="12192000" cy="2294228"/>
          </a:xfrm>
          <a:prstGeom prst="rect">
            <a:avLst/>
          </a:prstGeom>
          <a:gradFill>
            <a:gsLst>
              <a:gs pos="29000">
                <a:srgbClr val="FFFFFF">
                  <a:alpha val="60000"/>
                </a:srgbClr>
              </a:gs>
              <a:gs pos="0">
                <a:schemeClr val="bg1">
                  <a:alpha val="0"/>
                </a:schemeClr>
              </a:gs>
              <a:gs pos="6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A7ADE-2581-A946-8B14-0D95BFE5C01F}"/>
              </a:ext>
            </a:extLst>
          </p:cNvPr>
          <p:cNvSpPr>
            <a:spLocks noGrp="1"/>
          </p:cNvSpPr>
          <p:nvPr>
            <p:ph type="ctrTitle"/>
          </p:nvPr>
        </p:nvSpPr>
        <p:spPr>
          <a:xfrm>
            <a:off x="350280" y="512034"/>
            <a:ext cx="11640272" cy="894621"/>
          </a:xfrm>
        </p:spPr>
        <p:txBody>
          <a:bodyPr>
            <a:noAutofit/>
          </a:bodyPr>
          <a:lstStyle/>
          <a:p>
            <a:r>
              <a:rPr lang="en-US" sz="3000" b="1" dirty="0">
                <a:solidFill>
                  <a:srgbClr val="003543"/>
                </a:solidFill>
                <a:latin typeface="Tilde" pitchFamily="2" charset="77"/>
              </a:rPr>
              <a:t>WORKING WORLDWIDE TO PROVIDE OPPORTUNITY</a:t>
            </a:r>
            <a:r>
              <a:rPr lang="en-US" sz="3600" b="1" dirty="0">
                <a:solidFill>
                  <a:srgbClr val="003543"/>
                </a:solidFill>
                <a:latin typeface="Tilde" pitchFamily="2" charset="77"/>
              </a:rPr>
              <a:t> </a:t>
            </a:r>
            <a:br>
              <a:rPr lang="en-US" sz="3600" b="1" dirty="0">
                <a:solidFill>
                  <a:srgbClr val="003543"/>
                </a:solidFill>
                <a:latin typeface="Tilde" pitchFamily="2" charset="77"/>
              </a:rPr>
            </a:br>
            <a:r>
              <a:rPr lang="en-US" sz="2400" b="1" dirty="0">
                <a:solidFill>
                  <a:srgbClr val="003543"/>
                </a:solidFill>
                <a:latin typeface="Tilde" pitchFamily="2" charset="77"/>
              </a:rPr>
              <a:t>THROUGH SHOES AND CLOTHING.</a:t>
            </a:r>
          </a:p>
        </p:txBody>
      </p:sp>
      <p:sp>
        <p:nvSpPr>
          <p:cNvPr id="7" name="TextBox 6">
            <a:extLst>
              <a:ext uri="{FF2B5EF4-FFF2-40B4-BE49-F238E27FC236}">
                <a16:creationId xmlns:a16="http://schemas.microsoft.com/office/drawing/2014/main" id="{3C41A95E-3476-3C48-AFE6-F414533C75CD}"/>
              </a:ext>
            </a:extLst>
          </p:cNvPr>
          <p:cNvSpPr txBox="1"/>
          <p:nvPr/>
        </p:nvSpPr>
        <p:spPr>
          <a:xfrm>
            <a:off x="999713" y="1695039"/>
            <a:ext cx="10002421" cy="707886"/>
          </a:xfrm>
          <a:prstGeom prst="rect">
            <a:avLst/>
          </a:prstGeom>
          <a:noFill/>
        </p:spPr>
        <p:txBody>
          <a:bodyPr wrap="square" numCol="1" rtlCol="0">
            <a:spAutoFit/>
          </a:bodyPr>
          <a:lstStyle/>
          <a:p>
            <a:pPr algn="ctr"/>
            <a:r>
              <a:rPr lang="en-US" sz="2000" dirty="0">
                <a:solidFill>
                  <a:srgbClr val="003543"/>
                </a:solidFill>
                <a:latin typeface="Tilde" pitchFamily="2" charset="77"/>
                <a:ea typeface="Source Sans Pro" panose="020B0503030403020204" pitchFamily="34" charset="0"/>
              </a:rPr>
              <a:t>Together, with your support, Soles4Souls Canada has provided more than </a:t>
            </a:r>
          </a:p>
          <a:p>
            <a:pPr algn="ctr"/>
            <a:r>
              <a:rPr lang="en-US" sz="2000" b="1" dirty="0">
                <a:solidFill>
                  <a:srgbClr val="003543"/>
                </a:solidFill>
                <a:latin typeface="Tilde" pitchFamily="2" charset="77"/>
                <a:ea typeface="Source Sans Pro" panose="020B0503030403020204" pitchFamily="34" charset="0"/>
              </a:rPr>
              <a:t>2.5 million pairs of shoes and pieces of clothing</a:t>
            </a:r>
            <a:r>
              <a:rPr lang="en-US" sz="2000" dirty="0">
                <a:solidFill>
                  <a:srgbClr val="003543"/>
                </a:solidFill>
                <a:latin typeface="Tilde" pitchFamily="2" charset="77"/>
                <a:ea typeface="Source Sans Pro" panose="020B0503030403020204" pitchFamily="34" charset="0"/>
              </a:rPr>
              <a:t> to people in need around the world.</a:t>
            </a:r>
          </a:p>
        </p:txBody>
      </p:sp>
      <p:pic>
        <p:nvPicPr>
          <p:cNvPr id="9" name="Picture 8">
            <a:extLst>
              <a:ext uri="{FF2B5EF4-FFF2-40B4-BE49-F238E27FC236}">
                <a16:creationId xmlns:a16="http://schemas.microsoft.com/office/drawing/2014/main" id="{8C2098AD-2ABD-A713-1B34-F224A7C0421D}"/>
              </a:ext>
            </a:extLst>
          </p:cNvPr>
          <p:cNvPicPr>
            <a:picLocks noChangeAspect="1"/>
          </p:cNvPicPr>
          <p:nvPr/>
        </p:nvPicPr>
        <p:blipFill>
          <a:blip r:embed="rId4">
            <a:alphaModFix amt="20000"/>
          </a:blip>
          <a:stretch>
            <a:fillRect/>
          </a:stretch>
        </p:blipFill>
        <p:spPr>
          <a:xfrm>
            <a:off x="481012" y="6295398"/>
            <a:ext cx="1704976" cy="372654"/>
          </a:xfrm>
          <a:prstGeom prst="rect">
            <a:avLst/>
          </a:prstGeom>
        </p:spPr>
      </p:pic>
    </p:spTree>
    <p:extLst>
      <p:ext uri="{BB962C8B-B14F-4D97-AF65-F5344CB8AC3E}">
        <p14:creationId xmlns:p14="http://schemas.microsoft.com/office/powerpoint/2010/main" val="126743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63C494-D996-917B-A38B-31D61FBB9560}"/>
              </a:ext>
            </a:extLst>
          </p:cNvPr>
          <p:cNvPicPr>
            <a:picLocks noChangeAspect="1" noChangeArrowheads="1"/>
          </p:cNvPicPr>
          <p:nvPr/>
        </p:nvPicPr>
        <p:blipFill>
          <a:blip r:embed="rId3">
            <a:alphaModFix amt="45000"/>
            <a:extLst>
              <a:ext uri="{28A0092B-C50C-407E-A947-70E740481C1C}">
                <a14:useLocalDpi xmlns:a14="http://schemas.microsoft.com/office/drawing/2010/main" val="0"/>
              </a:ext>
            </a:extLst>
          </a:blip>
          <a:srcRect/>
          <a:stretch>
            <a:fillRect/>
          </a:stretch>
        </p:blipFill>
        <p:spPr bwMode="auto">
          <a:xfrm>
            <a:off x="-14289" y="3502025"/>
            <a:ext cx="12192000" cy="335597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
            <a:extLst>
              <a:ext uri="{FF2B5EF4-FFF2-40B4-BE49-F238E27FC236}">
                <a16:creationId xmlns:a16="http://schemas.microsoft.com/office/drawing/2014/main" id="{141C1C70-9909-14DA-AEF2-AE804F1733C2}"/>
              </a:ext>
            </a:extLst>
          </p:cNvPr>
          <p:cNvSpPr txBox="1"/>
          <p:nvPr/>
        </p:nvSpPr>
        <p:spPr>
          <a:xfrm>
            <a:off x="395286" y="233444"/>
            <a:ext cx="7234239"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b="1" dirty="0">
                <a:solidFill>
                  <a:srgbClr val="093F4D"/>
                </a:solidFill>
                <a:latin typeface="Tilde" pitchFamily="2" charset="77"/>
              </a:rPr>
              <a:t>4Opportunity</a:t>
            </a:r>
          </a:p>
        </p:txBody>
      </p:sp>
      <p:sp>
        <p:nvSpPr>
          <p:cNvPr id="39" name="TextBox 2">
            <a:extLst>
              <a:ext uri="{FF2B5EF4-FFF2-40B4-BE49-F238E27FC236}">
                <a16:creationId xmlns:a16="http://schemas.microsoft.com/office/drawing/2014/main" id="{38F1BE00-32C6-5C6C-A1C2-F3105F11CCEC}"/>
              </a:ext>
            </a:extLst>
          </p:cNvPr>
          <p:cNvSpPr txBox="1"/>
          <p:nvPr/>
        </p:nvSpPr>
        <p:spPr>
          <a:xfrm>
            <a:off x="395286" y="917663"/>
            <a:ext cx="11372850" cy="184153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185420">
              <a:lnSpc>
                <a:spcPct val="100000"/>
              </a:lnSpc>
              <a:spcBef>
                <a:spcPts val="5"/>
              </a:spcBef>
            </a:pPr>
            <a:r>
              <a:rPr lang="en-US" sz="1600" b="1" dirty="0">
                <a:solidFill>
                  <a:srgbClr val="093F4D"/>
                </a:solidFill>
                <a:latin typeface="Roboto Light" panose="02000000000000000000" pitchFamily="2" charset="0"/>
                <a:ea typeface="Roboto Light" panose="02000000000000000000" pitchFamily="2" charset="0"/>
                <a:cs typeface="Source Sans Pro"/>
              </a:rPr>
              <a:t>Soles4Souls Canada </a:t>
            </a:r>
            <a:r>
              <a:rPr lang="en-US" sz="1600" dirty="0">
                <a:solidFill>
                  <a:srgbClr val="093F4D"/>
                </a:solidFill>
                <a:latin typeface="Roboto Light" panose="02000000000000000000" pitchFamily="2" charset="0"/>
                <a:ea typeface="Roboto Light" panose="02000000000000000000" pitchFamily="2" charset="0"/>
                <a:cs typeface="Source Sans Pro"/>
              </a:rPr>
              <a:t>sells and distributes shoes and clothing through our international partners to help people build small businesses. Selling shoes creates small businesses and jobs in low-income countries.</a:t>
            </a:r>
            <a:endParaRPr lang="en-US" sz="1600" spc="-1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a:p>
            <a:pPr marL="12700" marR="5080">
              <a:lnSpc>
                <a:spcPct val="100000"/>
              </a:lnSpc>
              <a:spcBef>
                <a:spcPts val="100"/>
              </a:spcBef>
            </a:pPr>
            <a:r>
              <a:rPr lang="en-US" sz="1600" dirty="0">
                <a:solidFill>
                  <a:srgbClr val="093F4D"/>
                </a:solidFill>
                <a:latin typeface="Roboto Light" panose="02000000000000000000" pitchFamily="2" charset="0"/>
                <a:ea typeface="Roboto Light" panose="02000000000000000000" pitchFamily="2" charset="0"/>
              </a:rPr>
              <a:t>Those businesses and jobs help provide food, education, and shelter for entrepreneurs, employees, and their families.</a:t>
            </a:r>
          </a:p>
          <a:p>
            <a:pPr marL="12700" marR="5080">
              <a:lnSpc>
                <a:spcPct val="100000"/>
              </a:lnSpc>
              <a:spcBef>
                <a:spcPts val="100"/>
              </a:spcBef>
            </a:pPr>
            <a:r>
              <a:rPr lang="en-US" sz="1600" dirty="0">
                <a:solidFill>
                  <a:srgbClr val="093F4D"/>
                </a:solidFill>
                <a:latin typeface="Roboto Light" panose="02000000000000000000" pitchFamily="2" charset="0"/>
                <a:ea typeface="Roboto Light" panose="02000000000000000000" pitchFamily="2" charset="0"/>
              </a:rPr>
              <a:t>Entrepreneurs have been able to increase their household income by more than </a:t>
            </a:r>
            <a:r>
              <a:rPr lang="en-US" sz="1600" b="1" dirty="0">
                <a:solidFill>
                  <a:srgbClr val="093F4D"/>
                </a:solidFill>
                <a:latin typeface="Roboto Light" panose="02000000000000000000" pitchFamily="2" charset="0"/>
                <a:ea typeface="Roboto Light" panose="02000000000000000000" pitchFamily="2" charset="0"/>
              </a:rPr>
              <a:t>200%, </a:t>
            </a:r>
            <a:r>
              <a:rPr lang="en-US" sz="1600" dirty="0">
                <a:solidFill>
                  <a:srgbClr val="093F4D"/>
                </a:solidFill>
                <a:latin typeface="Roboto Light" panose="02000000000000000000" pitchFamily="2" charset="0"/>
                <a:ea typeface="Roboto Light" panose="02000000000000000000" pitchFamily="2" charset="0"/>
              </a:rPr>
              <a:t>that’s more than </a:t>
            </a:r>
            <a:r>
              <a:rPr lang="en-US" sz="1600" b="1" dirty="0">
                <a:solidFill>
                  <a:srgbClr val="093F4D"/>
                </a:solidFill>
                <a:latin typeface="Roboto Light" panose="02000000000000000000" pitchFamily="2" charset="0"/>
                <a:ea typeface="Roboto Light" panose="02000000000000000000" pitchFamily="2" charset="0"/>
              </a:rPr>
              <a:t>5 times </a:t>
            </a:r>
            <a:r>
              <a:rPr lang="en-US" sz="1600" dirty="0">
                <a:solidFill>
                  <a:srgbClr val="093F4D"/>
                </a:solidFill>
                <a:latin typeface="Roboto Light" panose="02000000000000000000" pitchFamily="2" charset="0"/>
                <a:ea typeface="Roboto Light" panose="02000000000000000000" pitchFamily="2" charset="0"/>
              </a:rPr>
              <a:t>above the international poverty line.</a:t>
            </a:r>
            <a:endParaRPr lang="en-US" sz="1600" dirty="0">
              <a:latin typeface="Roboto Light" panose="02000000000000000000" pitchFamily="2" charset="0"/>
              <a:ea typeface="Roboto Light" panose="02000000000000000000" pitchFamily="2" charset="0"/>
            </a:endParaRPr>
          </a:p>
          <a:p>
            <a:pPr marL="12700" marR="185420">
              <a:spcBef>
                <a:spcPts val="5"/>
              </a:spcBef>
            </a:pPr>
            <a:r>
              <a:rPr lang="en-US" sz="1600" dirty="0">
                <a:solidFill>
                  <a:srgbClr val="093F4D"/>
                </a:solidFill>
                <a:latin typeface="Roboto Light" panose="02000000000000000000" pitchFamily="2" charset="0"/>
                <a:ea typeface="Roboto Light" panose="02000000000000000000" pitchFamily="2" charset="0"/>
                <a:cs typeface="Source Sans Pro"/>
              </a:rPr>
              <a:t> </a:t>
            </a:r>
          </a:p>
        </p:txBody>
      </p:sp>
      <p:grpSp>
        <p:nvGrpSpPr>
          <p:cNvPr id="40" name="Group 39">
            <a:extLst>
              <a:ext uri="{FF2B5EF4-FFF2-40B4-BE49-F238E27FC236}">
                <a16:creationId xmlns:a16="http://schemas.microsoft.com/office/drawing/2014/main" id="{4B964431-85BD-2BFE-64F0-713F41E3773B}"/>
              </a:ext>
            </a:extLst>
          </p:cNvPr>
          <p:cNvGrpSpPr/>
          <p:nvPr/>
        </p:nvGrpSpPr>
        <p:grpSpPr>
          <a:xfrm>
            <a:off x="395286" y="2610572"/>
            <a:ext cx="2467932" cy="3551544"/>
            <a:chOff x="481011" y="3366345"/>
            <a:chExt cx="3606639" cy="2703634"/>
          </a:xfrm>
        </p:grpSpPr>
        <p:sp>
          <p:nvSpPr>
            <p:cNvPr id="51" name="Rectangle 50">
              <a:extLst>
                <a:ext uri="{FF2B5EF4-FFF2-40B4-BE49-F238E27FC236}">
                  <a16:creationId xmlns:a16="http://schemas.microsoft.com/office/drawing/2014/main" id="{77CC56A6-C851-0387-ADC0-7E9356C098C2}"/>
                </a:ext>
              </a:extLst>
            </p:cNvPr>
            <p:cNvSpPr/>
            <p:nvPr/>
          </p:nvSpPr>
          <p:spPr>
            <a:xfrm>
              <a:off x="481011" y="3366345"/>
              <a:ext cx="3606639" cy="270363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54" name="TextBox 7">
              <a:extLst>
                <a:ext uri="{FF2B5EF4-FFF2-40B4-BE49-F238E27FC236}">
                  <a16:creationId xmlns:a16="http://schemas.microsoft.com/office/drawing/2014/main" id="{5197F08D-FDBD-8033-2BCC-8C9E2C70903E}"/>
                </a:ext>
              </a:extLst>
            </p:cNvPr>
            <p:cNvSpPr txBox="1"/>
            <p:nvPr/>
          </p:nvSpPr>
          <p:spPr>
            <a:xfrm>
              <a:off x="614362" y="4221332"/>
              <a:ext cx="3357562" cy="1194913"/>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Individuals donate gently used shoes, and brands donate excess or returned shoes and clothing. </a:t>
              </a:r>
              <a:r>
                <a:rPr lang="en-US" sz="1600" b="1" dirty="0">
                  <a:solidFill>
                    <a:srgbClr val="093F4D"/>
                  </a:solidFill>
                  <a:latin typeface="Roboto Light" panose="02000000000000000000" pitchFamily="2" charset="0"/>
                </a:rPr>
                <a:t>Soles4Souls </a:t>
              </a:r>
              <a:r>
                <a:rPr lang="en-US" sz="1600" dirty="0">
                  <a:solidFill>
                    <a:srgbClr val="093F4D"/>
                  </a:solidFill>
                  <a:latin typeface="Roboto Light" panose="02000000000000000000" pitchFamily="2" charset="0"/>
                </a:rPr>
                <a:t>sorts the donations.</a:t>
              </a:r>
              <a:endParaRPr lang="en-US" sz="1600" dirty="0"/>
            </a:p>
          </p:txBody>
        </p:sp>
      </p:grpSp>
      <p:grpSp>
        <p:nvGrpSpPr>
          <p:cNvPr id="65" name="Group 64">
            <a:extLst>
              <a:ext uri="{FF2B5EF4-FFF2-40B4-BE49-F238E27FC236}">
                <a16:creationId xmlns:a16="http://schemas.microsoft.com/office/drawing/2014/main" id="{A74D7835-1882-5261-D11F-BF7FB6CF17C4}"/>
              </a:ext>
            </a:extLst>
          </p:cNvPr>
          <p:cNvGrpSpPr/>
          <p:nvPr/>
        </p:nvGrpSpPr>
        <p:grpSpPr>
          <a:xfrm>
            <a:off x="3355127" y="2610571"/>
            <a:ext cx="2467932" cy="3551544"/>
            <a:chOff x="481011" y="3366345"/>
            <a:chExt cx="3606639" cy="2703634"/>
          </a:xfrm>
        </p:grpSpPr>
        <p:sp>
          <p:nvSpPr>
            <p:cNvPr id="66" name="Rectangle 65">
              <a:extLst>
                <a:ext uri="{FF2B5EF4-FFF2-40B4-BE49-F238E27FC236}">
                  <a16:creationId xmlns:a16="http://schemas.microsoft.com/office/drawing/2014/main" id="{1D6B7982-68A4-92C7-9369-127727413CB3}"/>
                </a:ext>
              </a:extLst>
            </p:cNvPr>
            <p:cNvSpPr/>
            <p:nvPr/>
          </p:nvSpPr>
          <p:spPr>
            <a:xfrm>
              <a:off x="481011" y="3366345"/>
              <a:ext cx="3606639" cy="270363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67" name="TextBox 7">
              <a:extLst>
                <a:ext uri="{FF2B5EF4-FFF2-40B4-BE49-F238E27FC236}">
                  <a16:creationId xmlns:a16="http://schemas.microsoft.com/office/drawing/2014/main" id="{AD4923DD-40F9-3B78-1EA6-1B8D0C12C7F2}"/>
                </a:ext>
              </a:extLst>
            </p:cNvPr>
            <p:cNvSpPr txBox="1"/>
            <p:nvPr/>
          </p:nvSpPr>
          <p:spPr>
            <a:xfrm>
              <a:off x="614362" y="4101312"/>
              <a:ext cx="3357562" cy="1944663"/>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Soles4Souls ships donations to vetted international organizations who purchase the shoes and clothing for a nominal fee. That money helps fund our 4Relief and 4EveryKid programs.</a:t>
              </a:r>
              <a:endParaRPr lang="en-US" sz="1600" dirty="0"/>
            </a:p>
          </p:txBody>
        </p:sp>
      </p:grpSp>
      <p:grpSp>
        <p:nvGrpSpPr>
          <p:cNvPr id="69" name="Group 68">
            <a:extLst>
              <a:ext uri="{FF2B5EF4-FFF2-40B4-BE49-F238E27FC236}">
                <a16:creationId xmlns:a16="http://schemas.microsoft.com/office/drawing/2014/main" id="{857A4100-FF0D-C7D0-A1CB-60F10B3AF200}"/>
              </a:ext>
            </a:extLst>
          </p:cNvPr>
          <p:cNvGrpSpPr/>
          <p:nvPr/>
        </p:nvGrpSpPr>
        <p:grpSpPr>
          <a:xfrm>
            <a:off x="6314968" y="2610573"/>
            <a:ext cx="2467932" cy="3551545"/>
            <a:chOff x="481011" y="3366346"/>
            <a:chExt cx="3606639" cy="2703636"/>
          </a:xfrm>
        </p:grpSpPr>
        <p:sp>
          <p:nvSpPr>
            <p:cNvPr id="70" name="Rectangle 69">
              <a:extLst>
                <a:ext uri="{FF2B5EF4-FFF2-40B4-BE49-F238E27FC236}">
                  <a16:creationId xmlns:a16="http://schemas.microsoft.com/office/drawing/2014/main" id="{DA1B7B5D-097B-01A9-7F46-827D9AA90E8C}"/>
                </a:ext>
              </a:extLst>
            </p:cNvPr>
            <p:cNvSpPr/>
            <p:nvPr/>
          </p:nvSpPr>
          <p:spPr>
            <a:xfrm>
              <a:off x="481011" y="3366346"/>
              <a:ext cx="3606639" cy="270363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71" name="TextBox 7">
              <a:extLst>
                <a:ext uri="{FF2B5EF4-FFF2-40B4-BE49-F238E27FC236}">
                  <a16:creationId xmlns:a16="http://schemas.microsoft.com/office/drawing/2014/main" id="{5327DF69-3C37-A4B8-837F-1D1811E0614A}"/>
                </a:ext>
              </a:extLst>
            </p:cNvPr>
            <p:cNvSpPr txBox="1"/>
            <p:nvPr/>
          </p:nvSpPr>
          <p:spPr>
            <a:xfrm>
              <a:off x="614362" y="4221332"/>
              <a:ext cx="3357562" cy="1007476"/>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Vetted organizations sell the inventory to entrepreneurs and thrift stores at a a modest markup.</a:t>
              </a:r>
              <a:endParaRPr lang="en-US" sz="1600" dirty="0"/>
            </a:p>
          </p:txBody>
        </p:sp>
      </p:grpSp>
      <p:grpSp>
        <p:nvGrpSpPr>
          <p:cNvPr id="73" name="Group 72">
            <a:extLst>
              <a:ext uri="{FF2B5EF4-FFF2-40B4-BE49-F238E27FC236}">
                <a16:creationId xmlns:a16="http://schemas.microsoft.com/office/drawing/2014/main" id="{84AA4BA5-B5F8-025C-76B9-E30FB9848EFD}"/>
              </a:ext>
            </a:extLst>
          </p:cNvPr>
          <p:cNvGrpSpPr/>
          <p:nvPr/>
        </p:nvGrpSpPr>
        <p:grpSpPr>
          <a:xfrm>
            <a:off x="9274809" y="2610572"/>
            <a:ext cx="2467932" cy="3551543"/>
            <a:chOff x="481011" y="3366345"/>
            <a:chExt cx="3606639" cy="2703634"/>
          </a:xfrm>
        </p:grpSpPr>
        <p:sp>
          <p:nvSpPr>
            <p:cNvPr id="74" name="Rectangle 73">
              <a:extLst>
                <a:ext uri="{FF2B5EF4-FFF2-40B4-BE49-F238E27FC236}">
                  <a16:creationId xmlns:a16="http://schemas.microsoft.com/office/drawing/2014/main" id="{D9A0FA3D-074B-871A-5330-5B72168FAC1D}"/>
                </a:ext>
              </a:extLst>
            </p:cNvPr>
            <p:cNvSpPr/>
            <p:nvPr/>
          </p:nvSpPr>
          <p:spPr>
            <a:xfrm>
              <a:off x="481011" y="3366345"/>
              <a:ext cx="3606639" cy="270363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75" name="TextBox 7">
              <a:extLst>
                <a:ext uri="{FF2B5EF4-FFF2-40B4-BE49-F238E27FC236}">
                  <a16:creationId xmlns:a16="http://schemas.microsoft.com/office/drawing/2014/main" id="{CCFA464F-9EEC-D2AC-1B91-D52C05AC23FC}"/>
                </a:ext>
              </a:extLst>
            </p:cNvPr>
            <p:cNvSpPr txBox="1"/>
            <p:nvPr/>
          </p:nvSpPr>
          <p:spPr>
            <a:xfrm>
              <a:off x="614362" y="4101312"/>
              <a:ext cx="3357562" cy="1944663"/>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Entrepreneurs and thrift store owners resell the inventory at a markup that both allows them to earn a sufficient income and gives people in their community access to afford shoes and clothing.</a:t>
              </a:r>
              <a:endParaRPr lang="en-US" sz="1600" dirty="0"/>
            </a:p>
          </p:txBody>
        </p:sp>
      </p:grpSp>
      <p:pic>
        <p:nvPicPr>
          <p:cNvPr id="80" name="Picture 79">
            <a:extLst>
              <a:ext uri="{FF2B5EF4-FFF2-40B4-BE49-F238E27FC236}">
                <a16:creationId xmlns:a16="http://schemas.microsoft.com/office/drawing/2014/main" id="{AE07E394-70A7-CD4D-1237-F28ECA34BDC3}"/>
              </a:ext>
            </a:extLst>
          </p:cNvPr>
          <p:cNvPicPr>
            <a:picLocks noChangeAspect="1"/>
          </p:cNvPicPr>
          <p:nvPr/>
        </p:nvPicPr>
        <p:blipFill>
          <a:blip r:embed="rId4"/>
          <a:stretch>
            <a:fillRect/>
          </a:stretch>
        </p:blipFill>
        <p:spPr>
          <a:xfrm>
            <a:off x="10000473" y="2681401"/>
            <a:ext cx="1003645" cy="833025"/>
          </a:xfrm>
          <a:prstGeom prst="rect">
            <a:avLst/>
          </a:prstGeom>
        </p:spPr>
      </p:pic>
      <p:pic>
        <p:nvPicPr>
          <p:cNvPr id="81" name="Picture 80">
            <a:extLst>
              <a:ext uri="{FF2B5EF4-FFF2-40B4-BE49-F238E27FC236}">
                <a16:creationId xmlns:a16="http://schemas.microsoft.com/office/drawing/2014/main" id="{0EEF60D3-AAC5-2A8F-9090-AF6EB7CE0F73}"/>
              </a:ext>
            </a:extLst>
          </p:cNvPr>
          <p:cNvPicPr>
            <a:picLocks noChangeAspect="1"/>
          </p:cNvPicPr>
          <p:nvPr/>
        </p:nvPicPr>
        <p:blipFill>
          <a:blip r:embed="rId5"/>
          <a:stretch>
            <a:fillRect/>
          </a:stretch>
        </p:blipFill>
        <p:spPr>
          <a:xfrm>
            <a:off x="7053427" y="2706130"/>
            <a:ext cx="862669" cy="862669"/>
          </a:xfrm>
          <a:prstGeom prst="rect">
            <a:avLst/>
          </a:prstGeom>
        </p:spPr>
      </p:pic>
      <p:pic>
        <p:nvPicPr>
          <p:cNvPr id="82" name="Picture 81">
            <a:extLst>
              <a:ext uri="{FF2B5EF4-FFF2-40B4-BE49-F238E27FC236}">
                <a16:creationId xmlns:a16="http://schemas.microsoft.com/office/drawing/2014/main" id="{129F64CB-6CE7-B0F1-5E53-F392593DABD0}"/>
              </a:ext>
            </a:extLst>
          </p:cNvPr>
          <p:cNvPicPr>
            <a:picLocks noChangeAspect="1"/>
          </p:cNvPicPr>
          <p:nvPr/>
        </p:nvPicPr>
        <p:blipFill>
          <a:blip r:embed="rId6"/>
          <a:stretch>
            <a:fillRect/>
          </a:stretch>
        </p:blipFill>
        <p:spPr>
          <a:xfrm>
            <a:off x="963190" y="2802477"/>
            <a:ext cx="1169920" cy="741247"/>
          </a:xfrm>
          <a:prstGeom prst="rect">
            <a:avLst/>
          </a:prstGeom>
        </p:spPr>
      </p:pic>
      <p:pic>
        <p:nvPicPr>
          <p:cNvPr id="83" name="Picture 82">
            <a:extLst>
              <a:ext uri="{FF2B5EF4-FFF2-40B4-BE49-F238E27FC236}">
                <a16:creationId xmlns:a16="http://schemas.microsoft.com/office/drawing/2014/main" id="{0CB7C02C-7C61-38D2-DA04-FDC3B6CE0541}"/>
              </a:ext>
            </a:extLst>
          </p:cNvPr>
          <p:cNvPicPr>
            <a:picLocks noChangeAspect="1"/>
          </p:cNvPicPr>
          <p:nvPr/>
        </p:nvPicPr>
        <p:blipFill>
          <a:blip r:embed="rId7"/>
          <a:stretch>
            <a:fillRect/>
          </a:stretch>
        </p:blipFill>
        <p:spPr>
          <a:xfrm>
            <a:off x="3871097" y="2774724"/>
            <a:ext cx="1126473" cy="724162"/>
          </a:xfrm>
          <a:prstGeom prst="rect">
            <a:avLst/>
          </a:prstGeom>
        </p:spPr>
      </p:pic>
      <p:pic>
        <p:nvPicPr>
          <p:cNvPr id="4" name="Picture 3">
            <a:extLst>
              <a:ext uri="{FF2B5EF4-FFF2-40B4-BE49-F238E27FC236}">
                <a16:creationId xmlns:a16="http://schemas.microsoft.com/office/drawing/2014/main" id="{CF9961DB-5DE5-B4BD-F5ED-E9522435E4A4}"/>
              </a:ext>
            </a:extLst>
          </p:cNvPr>
          <p:cNvPicPr>
            <a:picLocks noChangeAspect="1"/>
          </p:cNvPicPr>
          <p:nvPr/>
        </p:nvPicPr>
        <p:blipFill>
          <a:blip r:embed="rId8"/>
          <a:stretch>
            <a:fillRect/>
          </a:stretch>
        </p:blipFill>
        <p:spPr>
          <a:xfrm>
            <a:off x="481013" y="6292896"/>
            <a:ext cx="1704976" cy="372654"/>
          </a:xfrm>
          <a:prstGeom prst="rect">
            <a:avLst/>
          </a:prstGeom>
        </p:spPr>
      </p:pic>
    </p:spTree>
    <p:extLst>
      <p:ext uri="{BB962C8B-B14F-4D97-AF65-F5344CB8AC3E}">
        <p14:creationId xmlns:p14="http://schemas.microsoft.com/office/powerpoint/2010/main" val="201227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CB57-96D5-FD52-29AE-66067CC1C7D9}"/>
            </a:ext>
          </a:extLst>
        </p:cNvPr>
        <p:cNvGrpSpPr/>
        <p:nvPr/>
      </p:nvGrpSpPr>
      <p:grpSpPr>
        <a:xfrm>
          <a:off x="0" y="0"/>
          <a:ext cx="0" cy="0"/>
          <a:chOff x="0" y="0"/>
          <a:chExt cx="0" cy="0"/>
        </a:xfrm>
      </p:grpSpPr>
      <p:pic>
        <p:nvPicPr>
          <p:cNvPr id="55" name="Picture 54" descr="A close up of a cat&#10;&#10;Description automatically generated">
            <a:extLst>
              <a:ext uri="{FF2B5EF4-FFF2-40B4-BE49-F238E27FC236}">
                <a16:creationId xmlns:a16="http://schemas.microsoft.com/office/drawing/2014/main" id="{2DCBFCD6-60BD-B2CD-7D39-AD072AFCE88B}"/>
              </a:ext>
            </a:extLst>
          </p:cNvPr>
          <p:cNvPicPr>
            <a:picLocks noChangeAspect="1"/>
          </p:cNvPicPr>
          <p:nvPr/>
        </p:nvPicPr>
        <p:blipFill>
          <a:blip r:embed="rId3"/>
          <a:stretch>
            <a:fillRect/>
          </a:stretch>
        </p:blipFill>
        <p:spPr>
          <a:xfrm>
            <a:off x="460133" y="351889"/>
            <a:ext cx="11305962" cy="1680616"/>
          </a:xfrm>
          <a:prstGeom prst="rect">
            <a:avLst/>
          </a:prstGeom>
        </p:spPr>
      </p:pic>
      <p:pic>
        <p:nvPicPr>
          <p:cNvPr id="57" name="Picture 56">
            <a:extLst>
              <a:ext uri="{FF2B5EF4-FFF2-40B4-BE49-F238E27FC236}">
                <a16:creationId xmlns:a16="http://schemas.microsoft.com/office/drawing/2014/main" id="{3418BB8A-1335-B734-2476-AEDE9E50B6CE}"/>
              </a:ext>
            </a:extLst>
          </p:cNvPr>
          <p:cNvPicPr>
            <a:picLocks noChangeAspect="1"/>
          </p:cNvPicPr>
          <p:nvPr/>
        </p:nvPicPr>
        <p:blipFill>
          <a:blip r:embed="rId4">
            <a:alphaModFix amt="20000"/>
          </a:blip>
          <a:stretch>
            <a:fillRect/>
          </a:stretch>
        </p:blipFill>
        <p:spPr>
          <a:xfrm>
            <a:off x="481012" y="6295398"/>
            <a:ext cx="1704976" cy="372654"/>
          </a:xfrm>
          <a:prstGeom prst="rect">
            <a:avLst/>
          </a:prstGeom>
        </p:spPr>
      </p:pic>
      <p:sp>
        <p:nvSpPr>
          <p:cNvPr id="2" name="TextBox 1">
            <a:extLst>
              <a:ext uri="{FF2B5EF4-FFF2-40B4-BE49-F238E27FC236}">
                <a16:creationId xmlns:a16="http://schemas.microsoft.com/office/drawing/2014/main" id="{07F17BF7-2364-7C78-42F3-2A57834ED19D}"/>
              </a:ext>
            </a:extLst>
          </p:cNvPr>
          <p:cNvSpPr txBox="1"/>
          <p:nvPr/>
        </p:nvSpPr>
        <p:spPr>
          <a:xfrm>
            <a:off x="409575" y="2131661"/>
            <a:ext cx="8251346" cy="646331"/>
          </a:xfrm>
          <a:prstGeom prst="rect">
            <a:avLst/>
          </a:prstGeom>
          <a:noFill/>
        </p:spPr>
        <p:txBody>
          <a:bodyPr wrap="square" rtlCol="0">
            <a:spAutoFit/>
          </a:bodyPr>
          <a:lstStyle/>
          <a:p>
            <a:r>
              <a:rPr lang="en-US" sz="3600" b="1" dirty="0">
                <a:solidFill>
                  <a:srgbClr val="093F4D"/>
                </a:solidFill>
                <a:latin typeface="Tilde" pitchFamily="2" charset="77"/>
              </a:rPr>
              <a:t>4Opportunity: Headline Impact</a:t>
            </a:r>
          </a:p>
        </p:txBody>
      </p:sp>
      <p:sp>
        <p:nvSpPr>
          <p:cNvPr id="3" name="TextBox 2">
            <a:extLst>
              <a:ext uri="{FF2B5EF4-FFF2-40B4-BE49-F238E27FC236}">
                <a16:creationId xmlns:a16="http://schemas.microsoft.com/office/drawing/2014/main" id="{14609500-63FB-9AB5-E3CA-124CF37237EE}"/>
              </a:ext>
            </a:extLst>
          </p:cNvPr>
          <p:cNvSpPr txBox="1"/>
          <p:nvPr/>
        </p:nvSpPr>
        <p:spPr>
          <a:xfrm>
            <a:off x="409575" y="2815880"/>
            <a:ext cx="11372850" cy="1582484"/>
          </a:xfrm>
          <a:prstGeom prst="rect">
            <a:avLst/>
          </a:prstGeom>
          <a:noFill/>
        </p:spPr>
        <p:txBody>
          <a:bodyPr wrap="square" rtlCol="0">
            <a:spAutoFit/>
          </a:bodyPr>
          <a:lstStyle/>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Thanks to supporters like you, who believe along with us, that given the opportunity, a person can change the trajectory of their lives and break the cycle of poverty. </a:t>
            </a:r>
            <a:r>
              <a:rPr lang="en-US" sz="1600" dirty="0">
                <a:solidFill>
                  <a:srgbClr val="093F4D"/>
                </a:solidFill>
                <a:latin typeface="Roboto Light" panose="02000000000000000000" pitchFamily="2" charset="0"/>
                <a:ea typeface="Roboto Light" panose="02000000000000000000" pitchFamily="2" charset="0"/>
                <a:cs typeface="Source Sans Pro"/>
              </a:rPr>
              <a:t>The proof is in our numbers – shoes can do just that.</a:t>
            </a:r>
          </a:p>
          <a:p>
            <a:pPr>
              <a:lnSpc>
                <a:spcPct val="100000"/>
              </a:lnSpc>
              <a:spcBef>
                <a:spcPts val="65"/>
              </a:spcBef>
            </a:pP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r>
              <a:rPr lang="en-US" sz="1600" b="1" dirty="0">
                <a:solidFill>
                  <a:srgbClr val="093F4D"/>
                </a:solidFill>
                <a:latin typeface="Roboto Light" panose="02000000000000000000" pitchFamily="2" charset="0"/>
                <a:ea typeface="Roboto Light" panose="02000000000000000000" pitchFamily="2" charset="0"/>
                <a:cs typeface="Source Sans Pro"/>
              </a:rPr>
              <a:t>98% </a:t>
            </a:r>
            <a:r>
              <a:rPr lang="en-US" sz="1600" dirty="0">
                <a:solidFill>
                  <a:srgbClr val="093F4D"/>
                </a:solidFill>
                <a:latin typeface="Roboto Light" panose="02000000000000000000" pitchFamily="2" charset="0"/>
                <a:ea typeface="Roboto Light" panose="02000000000000000000" pitchFamily="2" charset="0"/>
                <a:cs typeface="Source Sans Pro"/>
              </a:rPr>
              <a:t>of entrepreneurs share they have increased confidence in themselves, their ability to run a business, and inspire and care for their family and friends. </a:t>
            </a:r>
            <a:r>
              <a:rPr lang="en-US" sz="1600" b="1" dirty="0">
                <a:solidFill>
                  <a:srgbClr val="093F4D"/>
                </a:solidFill>
                <a:latin typeface="Roboto Light" panose="02000000000000000000" pitchFamily="2" charset="0"/>
                <a:ea typeface="Roboto Light" panose="02000000000000000000" pitchFamily="2" charset="0"/>
                <a:cs typeface="Source Sans Pro"/>
              </a:rPr>
              <a:t>100% </a:t>
            </a:r>
            <a:r>
              <a:rPr lang="en-US" sz="1600" dirty="0">
                <a:solidFill>
                  <a:srgbClr val="093F4D"/>
                </a:solidFill>
                <a:latin typeface="Roboto Light" panose="02000000000000000000" pitchFamily="2" charset="0"/>
                <a:ea typeface="Roboto Light" panose="02000000000000000000" pitchFamily="2" charset="0"/>
                <a:cs typeface="Source Sans Pro"/>
              </a:rPr>
              <a:t>are more optimistic for the future.</a:t>
            </a: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grpSp>
        <p:nvGrpSpPr>
          <p:cNvPr id="4" name="Group 3">
            <a:extLst>
              <a:ext uri="{FF2B5EF4-FFF2-40B4-BE49-F238E27FC236}">
                <a16:creationId xmlns:a16="http://schemas.microsoft.com/office/drawing/2014/main" id="{4D51FA4B-4222-7E88-7E9E-A9933E72E71C}"/>
              </a:ext>
            </a:extLst>
          </p:cNvPr>
          <p:cNvGrpSpPr/>
          <p:nvPr/>
        </p:nvGrpSpPr>
        <p:grpSpPr>
          <a:xfrm>
            <a:off x="301133" y="4347620"/>
            <a:ext cx="2597710" cy="1576144"/>
            <a:chOff x="481011" y="3262285"/>
            <a:chExt cx="3606639" cy="2188305"/>
          </a:xfrm>
        </p:grpSpPr>
        <p:sp>
          <p:nvSpPr>
            <p:cNvPr id="5" name="Rectangle 4">
              <a:extLst>
                <a:ext uri="{FF2B5EF4-FFF2-40B4-BE49-F238E27FC236}">
                  <a16:creationId xmlns:a16="http://schemas.microsoft.com/office/drawing/2014/main" id="{A870200E-D01A-DD98-AEA7-BAFA1B64CEBC}"/>
                </a:ext>
              </a:extLst>
            </p:cNvPr>
            <p:cNvSpPr/>
            <p:nvPr/>
          </p:nvSpPr>
          <p:spPr>
            <a:xfrm>
              <a:off x="481011" y="3262285"/>
              <a:ext cx="3606639" cy="218830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8" name="TextBox 7">
              <a:extLst>
                <a:ext uri="{FF2B5EF4-FFF2-40B4-BE49-F238E27FC236}">
                  <a16:creationId xmlns:a16="http://schemas.microsoft.com/office/drawing/2014/main" id="{82A4E9E0-545A-0D8C-2EC6-BFD34B60A9B8}"/>
                </a:ext>
              </a:extLst>
            </p:cNvPr>
            <p:cNvSpPr txBox="1"/>
            <p:nvPr/>
          </p:nvSpPr>
          <p:spPr>
            <a:xfrm>
              <a:off x="614363" y="3468014"/>
              <a:ext cx="3357562" cy="854629"/>
            </a:xfrm>
            <a:prstGeom prst="rect">
              <a:avLst/>
            </a:prstGeom>
            <a:noFill/>
          </p:spPr>
          <p:txBody>
            <a:bodyPr wrap="square" rtlCol="0">
              <a:spAutoFit/>
            </a:bodyPr>
            <a:lstStyle/>
            <a:p>
              <a:pPr algn="ctr"/>
              <a:r>
                <a:rPr lang="en-US" sz="1600" dirty="0">
                  <a:solidFill>
                    <a:srgbClr val="093F4D"/>
                  </a:solidFill>
                  <a:latin typeface="Roboto Medium" panose="02000000000000000000" pitchFamily="2" charset="0"/>
                  <a:ea typeface="Roboto Medium" panose="02000000000000000000" pitchFamily="2" charset="0"/>
                  <a:cs typeface="Source Sans Pro"/>
                </a:rPr>
                <a:t>Increased household income by </a:t>
              </a:r>
              <a:r>
                <a:rPr lang="en-US" b="1" dirty="0">
                  <a:solidFill>
                    <a:srgbClr val="F26348"/>
                  </a:solidFill>
                  <a:latin typeface="Roboto Medium" panose="02000000000000000000" pitchFamily="2" charset="0"/>
                  <a:ea typeface="Roboto Medium" panose="02000000000000000000" pitchFamily="2" charset="0"/>
                  <a:cs typeface="Source Sans Pro"/>
                </a:rPr>
                <a:t>233%</a:t>
              </a:r>
              <a:endParaRPr lang="en-US" b="1" dirty="0">
                <a:solidFill>
                  <a:srgbClr val="F26348"/>
                </a:solidFill>
              </a:endParaRPr>
            </a:p>
          </p:txBody>
        </p:sp>
      </p:grpSp>
      <p:sp>
        <p:nvSpPr>
          <p:cNvPr id="36" name="Rectangle 35">
            <a:extLst>
              <a:ext uri="{FF2B5EF4-FFF2-40B4-BE49-F238E27FC236}">
                <a16:creationId xmlns:a16="http://schemas.microsoft.com/office/drawing/2014/main" id="{295A30E9-3D47-E1BC-45C6-BFB16AA55F1A}"/>
              </a:ext>
            </a:extLst>
          </p:cNvPr>
          <p:cNvSpPr/>
          <p:nvPr/>
        </p:nvSpPr>
        <p:spPr>
          <a:xfrm>
            <a:off x="3286674" y="4344648"/>
            <a:ext cx="2597710" cy="157911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37" name="TextBox 36">
            <a:extLst>
              <a:ext uri="{FF2B5EF4-FFF2-40B4-BE49-F238E27FC236}">
                <a16:creationId xmlns:a16="http://schemas.microsoft.com/office/drawing/2014/main" id="{845E9A11-EAAF-37F0-E551-795B32C6C4E6}"/>
              </a:ext>
            </a:extLst>
          </p:cNvPr>
          <p:cNvSpPr txBox="1"/>
          <p:nvPr/>
        </p:nvSpPr>
        <p:spPr>
          <a:xfrm>
            <a:off x="3382722" y="4417876"/>
            <a:ext cx="2418310" cy="1107996"/>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1 in 4 </a:t>
            </a:r>
            <a:r>
              <a:rPr lang="en-US" sz="1600" dirty="0">
                <a:solidFill>
                  <a:srgbClr val="093F4D"/>
                </a:solidFill>
                <a:latin typeface="Roboto Medium" panose="02000000000000000000" pitchFamily="2" charset="0"/>
                <a:ea typeface="Roboto Medium" panose="02000000000000000000" pitchFamily="2" charset="0"/>
                <a:cs typeface="Source Sans Pro"/>
              </a:rPr>
              <a:t>entrepreneurs purchased their home through selling S4S shoes.</a:t>
            </a:r>
          </a:p>
        </p:txBody>
      </p:sp>
      <p:sp>
        <p:nvSpPr>
          <p:cNvPr id="41" name="Rectangle 40">
            <a:extLst>
              <a:ext uri="{FF2B5EF4-FFF2-40B4-BE49-F238E27FC236}">
                <a16:creationId xmlns:a16="http://schemas.microsoft.com/office/drawing/2014/main" id="{B907527B-C7EA-D1B1-B72B-8DB850721C10}"/>
              </a:ext>
            </a:extLst>
          </p:cNvPr>
          <p:cNvSpPr/>
          <p:nvPr/>
        </p:nvSpPr>
        <p:spPr>
          <a:xfrm>
            <a:off x="6278278" y="4344649"/>
            <a:ext cx="2597710" cy="157911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42" name="TextBox 41">
            <a:extLst>
              <a:ext uri="{FF2B5EF4-FFF2-40B4-BE49-F238E27FC236}">
                <a16:creationId xmlns:a16="http://schemas.microsoft.com/office/drawing/2014/main" id="{4AA7A388-EBC8-896C-6803-D3877941AEDB}"/>
              </a:ext>
            </a:extLst>
          </p:cNvPr>
          <p:cNvSpPr txBox="1"/>
          <p:nvPr/>
        </p:nvSpPr>
        <p:spPr>
          <a:xfrm>
            <a:off x="6374326" y="4417876"/>
            <a:ext cx="2418310" cy="1107996"/>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87% </a:t>
            </a:r>
            <a:r>
              <a:rPr lang="en-US" sz="1600" dirty="0">
                <a:solidFill>
                  <a:srgbClr val="093F4D"/>
                </a:solidFill>
                <a:latin typeface="Roboto Medium" panose="02000000000000000000" pitchFamily="2" charset="0"/>
                <a:ea typeface="Roboto Medium" panose="02000000000000000000" pitchFamily="2" charset="0"/>
                <a:cs typeface="Source Sans Pro"/>
              </a:rPr>
              <a:t>Improved quality education and regular attendance for their children.</a:t>
            </a:r>
            <a:endParaRPr lang="en-US" sz="1600" dirty="0"/>
          </a:p>
        </p:txBody>
      </p:sp>
      <p:sp>
        <p:nvSpPr>
          <p:cNvPr id="43" name="Rectangle 42">
            <a:extLst>
              <a:ext uri="{FF2B5EF4-FFF2-40B4-BE49-F238E27FC236}">
                <a16:creationId xmlns:a16="http://schemas.microsoft.com/office/drawing/2014/main" id="{0DB7C703-2337-E29D-90CA-76095EBDFC19}"/>
              </a:ext>
            </a:extLst>
          </p:cNvPr>
          <p:cNvSpPr/>
          <p:nvPr/>
        </p:nvSpPr>
        <p:spPr>
          <a:xfrm>
            <a:off x="9269882" y="4341281"/>
            <a:ext cx="2597710" cy="158248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44" name="TextBox 43">
            <a:extLst>
              <a:ext uri="{FF2B5EF4-FFF2-40B4-BE49-F238E27FC236}">
                <a16:creationId xmlns:a16="http://schemas.microsoft.com/office/drawing/2014/main" id="{36F7B591-D269-72AA-68D9-E92627151E59}"/>
              </a:ext>
            </a:extLst>
          </p:cNvPr>
          <p:cNvSpPr txBox="1"/>
          <p:nvPr/>
        </p:nvSpPr>
        <p:spPr>
          <a:xfrm>
            <a:off x="9365930" y="4414508"/>
            <a:ext cx="2418310" cy="1384995"/>
          </a:xfrm>
          <a:prstGeom prst="rect">
            <a:avLst/>
          </a:prstGeom>
          <a:noFill/>
        </p:spPr>
        <p:txBody>
          <a:bodyPr wrap="square" rtlCol="0">
            <a:spAutoFit/>
          </a:bodyPr>
          <a:lstStyle/>
          <a:p>
            <a:pPr algn="ctr"/>
            <a:r>
              <a:rPr lang="en-US" sz="1600" dirty="0">
                <a:solidFill>
                  <a:srgbClr val="093F4D"/>
                </a:solidFill>
                <a:latin typeface="Roboto Medium" panose="02000000000000000000" pitchFamily="2" charset="0"/>
                <a:ea typeface="Roboto Medium" panose="02000000000000000000" pitchFamily="2" charset="0"/>
                <a:cs typeface="Source Sans Pro"/>
              </a:rPr>
              <a:t>By donating your gently used shoes, you’re increasing the lifespan of your shoes by </a:t>
            </a:r>
            <a:br>
              <a:rPr lang="en-US" sz="1600" dirty="0">
                <a:solidFill>
                  <a:srgbClr val="093F4D"/>
                </a:solidFill>
                <a:latin typeface="Roboto Medium" panose="02000000000000000000" pitchFamily="2" charset="0"/>
                <a:ea typeface="Roboto Medium" panose="02000000000000000000" pitchFamily="2" charset="0"/>
                <a:cs typeface="Source Sans Pro"/>
              </a:rPr>
            </a:br>
            <a:r>
              <a:rPr lang="en-US" b="1" dirty="0">
                <a:solidFill>
                  <a:srgbClr val="F26348"/>
                </a:solidFill>
                <a:latin typeface="Roboto Medium" panose="02000000000000000000" pitchFamily="2" charset="0"/>
                <a:ea typeface="Roboto Medium" panose="02000000000000000000" pitchFamily="2" charset="0"/>
                <a:cs typeface="Source Sans Pro"/>
              </a:rPr>
              <a:t>15+</a:t>
            </a:r>
            <a:r>
              <a:rPr lang="en-US" b="1" dirty="0">
                <a:solidFill>
                  <a:srgbClr val="093F4D"/>
                </a:solidFill>
                <a:latin typeface="Roboto Medium" panose="02000000000000000000" pitchFamily="2" charset="0"/>
                <a:ea typeface="Roboto Medium" panose="02000000000000000000" pitchFamily="2" charset="0"/>
                <a:cs typeface="Source Sans Pro"/>
              </a:rPr>
              <a:t> </a:t>
            </a:r>
            <a:r>
              <a:rPr lang="en-US" b="1" dirty="0">
                <a:solidFill>
                  <a:srgbClr val="F26348"/>
                </a:solidFill>
                <a:latin typeface="Roboto Medium" panose="02000000000000000000" pitchFamily="2" charset="0"/>
                <a:ea typeface="Roboto Medium" panose="02000000000000000000" pitchFamily="2" charset="0"/>
                <a:cs typeface="Source Sans Pro"/>
              </a:rPr>
              <a:t>months!</a:t>
            </a:r>
            <a:endParaRPr lang="en-US" b="1" dirty="0">
              <a:solidFill>
                <a:srgbClr val="F26348"/>
              </a:solidFill>
            </a:endParaRPr>
          </a:p>
        </p:txBody>
      </p:sp>
    </p:spTree>
    <p:extLst>
      <p:ext uri="{BB962C8B-B14F-4D97-AF65-F5344CB8AC3E}">
        <p14:creationId xmlns:p14="http://schemas.microsoft.com/office/powerpoint/2010/main" val="239088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a:extLst>
              <a:ext uri="{FF2B5EF4-FFF2-40B4-BE49-F238E27FC236}">
                <a16:creationId xmlns:a16="http://schemas.microsoft.com/office/drawing/2014/main" id="{8485A34F-9CCF-2742-8B74-D4090F1E7362}"/>
              </a:ext>
            </a:extLst>
          </p:cNvPr>
          <p:cNvPicPr>
            <a:picLocks noChangeAspect="1"/>
          </p:cNvPicPr>
          <p:nvPr/>
        </p:nvPicPr>
        <p:blipFill rotWithShape="1">
          <a:blip r:embed="rId3" cstate="screen">
            <a:alphaModFix amt="45000"/>
            <a:extLst>
              <a:ext uri="{28A0092B-C50C-407E-A947-70E740481C1C}">
                <a14:useLocalDpi xmlns:a14="http://schemas.microsoft.com/office/drawing/2010/main"/>
              </a:ext>
            </a:extLst>
          </a:blip>
          <a:srcRect r="-198"/>
          <a:stretch/>
        </p:blipFill>
        <p:spPr>
          <a:xfrm>
            <a:off x="0" y="3429001"/>
            <a:ext cx="12206990" cy="3429000"/>
          </a:xfrm>
          <a:prstGeom prst="rect">
            <a:avLst/>
          </a:prstGeom>
        </p:spPr>
      </p:pic>
      <p:sp>
        <p:nvSpPr>
          <p:cNvPr id="4" name="TextBox 1">
            <a:extLst>
              <a:ext uri="{FF2B5EF4-FFF2-40B4-BE49-F238E27FC236}">
                <a16:creationId xmlns:a16="http://schemas.microsoft.com/office/drawing/2014/main" id="{B93B6B9A-137D-2C44-E9D1-561C5079A9D7}"/>
              </a:ext>
            </a:extLst>
          </p:cNvPr>
          <p:cNvSpPr txBox="1"/>
          <p:nvPr/>
        </p:nvSpPr>
        <p:spPr>
          <a:xfrm>
            <a:off x="414573" y="620496"/>
            <a:ext cx="5686425"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b="1" dirty="0">
                <a:solidFill>
                  <a:srgbClr val="093F4D"/>
                </a:solidFill>
                <a:latin typeface="Tilde" pitchFamily="2" charset="77"/>
              </a:rPr>
              <a:t>4Relief</a:t>
            </a:r>
          </a:p>
        </p:txBody>
      </p:sp>
      <p:sp>
        <p:nvSpPr>
          <p:cNvPr id="8" name="TextBox 2">
            <a:extLst>
              <a:ext uri="{FF2B5EF4-FFF2-40B4-BE49-F238E27FC236}">
                <a16:creationId xmlns:a16="http://schemas.microsoft.com/office/drawing/2014/main" id="{D35A4952-5514-9859-63D1-D7848406F681}"/>
              </a:ext>
            </a:extLst>
          </p:cNvPr>
          <p:cNvSpPr txBox="1"/>
          <p:nvPr/>
        </p:nvSpPr>
        <p:spPr>
          <a:xfrm>
            <a:off x="414573" y="1304715"/>
            <a:ext cx="11372850" cy="133626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Soles4Souls Canada helps get new shoes and clothing to people in crisis, freeing up financial resources they can use toward other needs.</a:t>
            </a: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a:lnSpc>
                <a:spcPct val="100000"/>
              </a:lnSpc>
              <a:spcBef>
                <a:spcPts val="65"/>
              </a:spcBef>
            </a:pP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r>
              <a:rPr lang="en-US" sz="1600" dirty="0">
                <a:solidFill>
                  <a:srgbClr val="093F4D"/>
                </a:solidFill>
                <a:latin typeface="Roboto Light" panose="02000000000000000000" pitchFamily="2" charset="0"/>
                <a:ea typeface="Roboto Light" panose="02000000000000000000" pitchFamily="2" charset="0"/>
                <a:cs typeface="Source Sans Pro"/>
              </a:rPr>
              <a:t>Together with our partners, we lend a hand to people and communities in need – right when they need it.</a:t>
            </a:r>
            <a:endParaRPr lang="en-US" sz="1600" spc="-1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grpSp>
        <p:nvGrpSpPr>
          <p:cNvPr id="64" name="Group 63">
            <a:extLst>
              <a:ext uri="{FF2B5EF4-FFF2-40B4-BE49-F238E27FC236}">
                <a16:creationId xmlns:a16="http://schemas.microsoft.com/office/drawing/2014/main" id="{5432934A-A465-7E61-2776-F0B6A574882D}"/>
              </a:ext>
            </a:extLst>
          </p:cNvPr>
          <p:cNvGrpSpPr/>
          <p:nvPr/>
        </p:nvGrpSpPr>
        <p:grpSpPr>
          <a:xfrm>
            <a:off x="384594" y="2950748"/>
            <a:ext cx="2567944" cy="2639090"/>
            <a:chOff x="481011" y="3366345"/>
            <a:chExt cx="3606639" cy="2639090"/>
          </a:xfrm>
        </p:grpSpPr>
        <p:sp>
          <p:nvSpPr>
            <p:cNvPr id="75" name="Rectangle 74">
              <a:extLst>
                <a:ext uri="{FF2B5EF4-FFF2-40B4-BE49-F238E27FC236}">
                  <a16:creationId xmlns:a16="http://schemas.microsoft.com/office/drawing/2014/main" id="{BF8995E2-5063-06E5-7268-F848DD3FB35D}"/>
                </a:ext>
              </a:extLst>
            </p:cNvPr>
            <p:cNvSpPr/>
            <p:nvPr/>
          </p:nvSpPr>
          <p:spPr>
            <a:xfrm>
              <a:off x="481011" y="3366345"/>
              <a:ext cx="3606639" cy="263909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78" name="TextBox 5">
              <a:extLst>
                <a:ext uri="{FF2B5EF4-FFF2-40B4-BE49-F238E27FC236}">
                  <a16:creationId xmlns:a16="http://schemas.microsoft.com/office/drawing/2014/main" id="{2209B0D2-5CC5-96E4-1251-67F19D9E0D34}"/>
                </a:ext>
              </a:extLst>
            </p:cNvPr>
            <p:cNvSpPr txBox="1"/>
            <p:nvPr/>
          </p:nvSpPr>
          <p:spPr>
            <a:xfrm>
              <a:off x="614363" y="4425366"/>
              <a:ext cx="3357562" cy="1077218"/>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rPr>
                <a:t>S4S Canada procures new product donations from retailers and manufacturer.</a:t>
              </a:r>
              <a:endParaRPr lang="en-US" sz="1600" dirty="0"/>
            </a:p>
          </p:txBody>
        </p:sp>
      </p:grpSp>
      <p:grpSp>
        <p:nvGrpSpPr>
          <p:cNvPr id="79" name="Group 78">
            <a:extLst>
              <a:ext uri="{FF2B5EF4-FFF2-40B4-BE49-F238E27FC236}">
                <a16:creationId xmlns:a16="http://schemas.microsoft.com/office/drawing/2014/main" id="{8AECCC2D-1D48-7FE1-BFCE-406998C0EA44}"/>
              </a:ext>
            </a:extLst>
          </p:cNvPr>
          <p:cNvGrpSpPr/>
          <p:nvPr/>
        </p:nvGrpSpPr>
        <p:grpSpPr>
          <a:xfrm>
            <a:off x="3340155" y="2950748"/>
            <a:ext cx="2567944" cy="2639090"/>
            <a:chOff x="481011" y="3366345"/>
            <a:chExt cx="3606639" cy="2639090"/>
          </a:xfrm>
        </p:grpSpPr>
        <p:sp>
          <p:nvSpPr>
            <p:cNvPr id="80" name="Rectangle 79">
              <a:extLst>
                <a:ext uri="{FF2B5EF4-FFF2-40B4-BE49-F238E27FC236}">
                  <a16:creationId xmlns:a16="http://schemas.microsoft.com/office/drawing/2014/main" id="{24888465-7FA9-9662-9644-8ECF43E7E869}"/>
                </a:ext>
              </a:extLst>
            </p:cNvPr>
            <p:cNvSpPr/>
            <p:nvPr/>
          </p:nvSpPr>
          <p:spPr>
            <a:xfrm>
              <a:off x="481011" y="3366345"/>
              <a:ext cx="3606639" cy="263909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83" name="TextBox 5">
              <a:extLst>
                <a:ext uri="{FF2B5EF4-FFF2-40B4-BE49-F238E27FC236}">
                  <a16:creationId xmlns:a16="http://schemas.microsoft.com/office/drawing/2014/main" id="{0E24748C-99BD-3CB4-B7A1-993D1982A1DD}"/>
                </a:ext>
              </a:extLst>
            </p:cNvPr>
            <p:cNvSpPr txBox="1"/>
            <p:nvPr/>
          </p:nvSpPr>
          <p:spPr>
            <a:xfrm>
              <a:off x="614363" y="4425366"/>
              <a:ext cx="3357562" cy="1077218"/>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ea typeface="Roboto Light" panose="02000000000000000000" pitchFamily="2" charset="0"/>
                  <a:cs typeface="Source Sans Pro"/>
                </a:rPr>
                <a:t>Product is sent to S4S Canada for processing, then sorted and made ready for distribution.</a:t>
              </a:r>
              <a:endParaRPr lang="en-US" sz="1600" dirty="0"/>
            </a:p>
          </p:txBody>
        </p:sp>
      </p:grpSp>
      <p:grpSp>
        <p:nvGrpSpPr>
          <p:cNvPr id="84" name="Group 83">
            <a:extLst>
              <a:ext uri="{FF2B5EF4-FFF2-40B4-BE49-F238E27FC236}">
                <a16:creationId xmlns:a16="http://schemas.microsoft.com/office/drawing/2014/main" id="{A664390A-7262-A0AE-7E7E-CD5C2C9D0E74}"/>
              </a:ext>
            </a:extLst>
          </p:cNvPr>
          <p:cNvGrpSpPr/>
          <p:nvPr/>
        </p:nvGrpSpPr>
        <p:grpSpPr>
          <a:xfrm>
            <a:off x="6301236" y="2945869"/>
            <a:ext cx="2567944" cy="2639090"/>
            <a:chOff x="481011" y="3366345"/>
            <a:chExt cx="3606639" cy="2639090"/>
          </a:xfrm>
        </p:grpSpPr>
        <p:sp>
          <p:nvSpPr>
            <p:cNvPr id="85" name="Rectangle 84">
              <a:extLst>
                <a:ext uri="{FF2B5EF4-FFF2-40B4-BE49-F238E27FC236}">
                  <a16:creationId xmlns:a16="http://schemas.microsoft.com/office/drawing/2014/main" id="{3632D8ED-9F4A-3D56-6AA4-C7D60B78FED8}"/>
                </a:ext>
              </a:extLst>
            </p:cNvPr>
            <p:cNvSpPr/>
            <p:nvPr/>
          </p:nvSpPr>
          <p:spPr>
            <a:xfrm>
              <a:off x="481011" y="3366345"/>
              <a:ext cx="3606639" cy="263909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88" name="TextBox 5">
              <a:extLst>
                <a:ext uri="{FF2B5EF4-FFF2-40B4-BE49-F238E27FC236}">
                  <a16:creationId xmlns:a16="http://schemas.microsoft.com/office/drawing/2014/main" id="{51412B6A-E6C5-71C7-1989-83D5229B0014}"/>
                </a:ext>
              </a:extLst>
            </p:cNvPr>
            <p:cNvSpPr txBox="1"/>
            <p:nvPr/>
          </p:nvSpPr>
          <p:spPr>
            <a:xfrm>
              <a:off x="614363" y="4425366"/>
              <a:ext cx="3357562" cy="1569660"/>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ea typeface="Roboto Light" panose="02000000000000000000" pitchFamily="2" charset="0"/>
                  <a:cs typeface="Source Sans Pro"/>
                </a:rPr>
                <a:t>We work with over 250 partners, such as shelters, churches, and relief organizations to provide shoes and clothing.</a:t>
              </a:r>
              <a:endParaRPr lang="en-US" sz="1600" dirty="0"/>
            </a:p>
          </p:txBody>
        </p:sp>
      </p:grpSp>
      <p:grpSp>
        <p:nvGrpSpPr>
          <p:cNvPr id="99" name="Group 98">
            <a:extLst>
              <a:ext uri="{FF2B5EF4-FFF2-40B4-BE49-F238E27FC236}">
                <a16:creationId xmlns:a16="http://schemas.microsoft.com/office/drawing/2014/main" id="{C42726D9-35BA-5F37-C56B-5AAD97A250F7}"/>
              </a:ext>
            </a:extLst>
          </p:cNvPr>
          <p:cNvGrpSpPr/>
          <p:nvPr/>
        </p:nvGrpSpPr>
        <p:grpSpPr>
          <a:xfrm>
            <a:off x="9256797" y="2945869"/>
            <a:ext cx="2567944" cy="2639090"/>
            <a:chOff x="481011" y="3366345"/>
            <a:chExt cx="3606639" cy="2639090"/>
          </a:xfrm>
        </p:grpSpPr>
        <p:sp>
          <p:nvSpPr>
            <p:cNvPr id="100" name="Rectangle 99">
              <a:extLst>
                <a:ext uri="{FF2B5EF4-FFF2-40B4-BE49-F238E27FC236}">
                  <a16:creationId xmlns:a16="http://schemas.microsoft.com/office/drawing/2014/main" id="{B4D42912-638F-1661-6418-8D87F5CDAAB2}"/>
                </a:ext>
              </a:extLst>
            </p:cNvPr>
            <p:cNvSpPr/>
            <p:nvPr/>
          </p:nvSpPr>
          <p:spPr>
            <a:xfrm>
              <a:off x="481011" y="3366345"/>
              <a:ext cx="3606639" cy="263909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93F4D"/>
                  </a:solidFill>
                </a:rPr>
                <a:t>  </a:t>
              </a:r>
            </a:p>
          </p:txBody>
        </p:sp>
        <p:sp>
          <p:nvSpPr>
            <p:cNvPr id="103" name="TextBox 5">
              <a:extLst>
                <a:ext uri="{FF2B5EF4-FFF2-40B4-BE49-F238E27FC236}">
                  <a16:creationId xmlns:a16="http://schemas.microsoft.com/office/drawing/2014/main" id="{39206AF0-543A-D605-F9C4-7EC99EDD297C}"/>
                </a:ext>
              </a:extLst>
            </p:cNvPr>
            <p:cNvSpPr txBox="1"/>
            <p:nvPr/>
          </p:nvSpPr>
          <p:spPr>
            <a:xfrm>
              <a:off x="614363" y="4425366"/>
              <a:ext cx="3357562" cy="1323439"/>
            </a:xfrm>
            <a:prstGeom prst="rect">
              <a:avLst/>
            </a:prstGeom>
            <a:noFill/>
          </p:spPr>
          <p:txBody>
            <a:bodyPr wrap="square" rtlCol="0">
              <a:spAutoFit/>
            </a:bodyPr>
            <a:lstStyle/>
            <a:p>
              <a:pPr algn="ctr"/>
              <a:r>
                <a:rPr lang="en-US" sz="1600" dirty="0">
                  <a:solidFill>
                    <a:srgbClr val="093F4D"/>
                  </a:solidFill>
                  <a:latin typeface="Roboto Light" panose="02000000000000000000" pitchFamily="2" charset="0"/>
                  <a:ea typeface="Roboto Light" panose="02000000000000000000" pitchFamily="2" charset="0"/>
                  <a:cs typeface="Source Sans Pro"/>
                </a:rPr>
                <a:t>Donated product is provided to those who need it most, helping people live healthier, happier lives.</a:t>
              </a:r>
              <a:endParaRPr lang="en-US" sz="1600" dirty="0"/>
            </a:p>
          </p:txBody>
        </p:sp>
      </p:grpSp>
      <p:pic>
        <p:nvPicPr>
          <p:cNvPr id="104" name="Picture 103">
            <a:extLst>
              <a:ext uri="{FF2B5EF4-FFF2-40B4-BE49-F238E27FC236}">
                <a16:creationId xmlns:a16="http://schemas.microsoft.com/office/drawing/2014/main" id="{9BAAF40E-EBEE-0F65-6520-92C7F5BD05DB}"/>
              </a:ext>
            </a:extLst>
          </p:cNvPr>
          <p:cNvPicPr>
            <a:picLocks noChangeAspect="1"/>
          </p:cNvPicPr>
          <p:nvPr/>
        </p:nvPicPr>
        <p:blipFill>
          <a:blip r:embed="rId4"/>
          <a:stretch>
            <a:fillRect/>
          </a:stretch>
        </p:blipFill>
        <p:spPr>
          <a:xfrm>
            <a:off x="1127399" y="3028784"/>
            <a:ext cx="1025405" cy="1025405"/>
          </a:xfrm>
          <a:prstGeom prst="rect">
            <a:avLst/>
          </a:prstGeom>
        </p:spPr>
      </p:pic>
      <p:pic>
        <p:nvPicPr>
          <p:cNvPr id="105" name="Picture 104">
            <a:extLst>
              <a:ext uri="{FF2B5EF4-FFF2-40B4-BE49-F238E27FC236}">
                <a16:creationId xmlns:a16="http://schemas.microsoft.com/office/drawing/2014/main" id="{E6B0B8CF-F561-695D-58A0-6AFCD40FE4E8}"/>
              </a:ext>
            </a:extLst>
          </p:cNvPr>
          <p:cNvPicPr>
            <a:picLocks noChangeAspect="1"/>
          </p:cNvPicPr>
          <p:nvPr/>
        </p:nvPicPr>
        <p:blipFill>
          <a:blip r:embed="rId5"/>
          <a:stretch>
            <a:fillRect/>
          </a:stretch>
        </p:blipFill>
        <p:spPr>
          <a:xfrm>
            <a:off x="9969269" y="2969986"/>
            <a:ext cx="1143000" cy="1143000"/>
          </a:xfrm>
          <a:prstGeom prst="rect">
            <a:avLst/>
          </a:prstGeom>
        </p:spPr>
      </p:pic>
      <p:pic>
        <p:nvPicPr>
          <p:cNvPr id="106" name="Picture 105">
            <a:extLst>
              <a:ext uri="{FF2B5EF4-FFF2-40B4-BE49-F238E27FC236}">
                <a16:creationId xmlns:a16="http://schemas.microsoft.com/office/drawing/2014/main" id="{B3C0357B-9E74-9C5C-E16F-970A2DAD84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9603" y="3095235"/>
            <a:ext cx="1033124" cy="860937"/>
          </a:xfrm>
          <a:prstGeom prst="rect">
            <a:avLst/>
          </a:prstGeom>
        </p:spPr>
      </p:pic>
      <p:pic>
        <p:nvPicPr>
          <p:cNvPr id="107" name="Picture 106">
            <a:extLst>
              <a:ext uri="{FF2B5EF4-FFF2-40B4-BE49-F238E27FC236}">
                <a16:creationId xmlns:a16="http://schemas.microsoft.com/office/drawing/2014/main" id="{3D7FD008-3B6A-888E-898D-237E978F32D3}"/>
              </a:ext>
            </a:extLst>
          </p:cNvPr>
          <p:cNvPicPr>
            <a:picLocks noChangeAspect="1"/>
          </p:cNvPicPr>
          <p:nvPr/>
        </p:nvPicPr>
        <p:blipFill>
          <a:blip r:embed="rId7"/>
          <a:stretch>
            <a:fillRect/>
          </a:stretch>
        </p:blipFill>
        <p:spPr>
          <a:xfrm>
            <a:off x="3918105" y="2939660"/>
            <a:ext cx="1134515" cy="1134515"/>
          </a:xfrm>
          <a:prstGeom prst="rect">
            <a:avLst/>
          </a:prstGeom>
        </p:spPr>
      </p:pic>
      <p:pic>
        <p:nvPicPr>
          <p:cNvPr id="112" name="Picture 111">
            <a:extLst>
              <a:ext uri="{FF2B5EF4-FFF2-40B4-BE49-F238E27FC236}">
                <a16:creationId xmlns:a16="http://schemas.microsoft.com/office/drawing/2014/main" id="{46619630-24BB-114E-E83A-0D6B89BDD2E2}"/>
              </a:ext>
            </a:extLst>
          </p:cNvPr>
          <p:cNvPicPr>
            <a:picLocks noChangeAspect="1"/>
          </p:cNvPicPr>
          <p:nvPr/>
        </p:nvPicPr>
        <p:blipFill>
          <a:blip r:embed="rId8"/>
          <a:stretch>
            <a:fillRect/>
          </a:stretch>
        </p:blipFill>
        <p:spPr>
          <a:xfrm>
            <a:off x="481013" y="6292896"/>
            <a:ext cx="1704976" cy="372654"/>
          </a:xfrm>
          <a:prstGeom prst="rect">
            <a:avLst/>
          </a:prstGeom>
        </p:spPr>
      </p:pic>
    </p:spTree>
    <p:extLst>
      <p:ext uri="{BB962C8B-B14F-4D97-AF65-F5344CB8AC3E}">
        <p14:creationId xmlns:p14="http://schemas.microsoft.com/office/powerpoint/2010/main" val="308282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868A-B4C5-EDB9-C322-7064442D1726}"/>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C5F09E8F-83D6-79FF-5895-BF71627F4116}"/>
              </a:ext>
            </a:extLst>
          </p:cNvPr>
          <p:cNvPicPr>
            <a:picLocks noChangeAspect="1"/>
          </p:cNvPicPr>
          <p:nvPr/>
        </p:nvPicPr>
        <p:blipFill>
          <a:blip r:embed="rId3">
            <a:alphaModFix amt="20000"/>
          </a:blip>
          <a:stretch>
            <a:fillRect/>
          </a:stretch>
        </p:blipFill>
        <p:spPr>
          <a:xfrm>
            <a:off x="481012" y="6295398"/>
            <a:ext cx="1704976" cy="372654"/>
          </a:xfrm>
          <a:prstGeom prst="rect">
            <a:avLst/>
          </a:prstGeom>
        </p:spPr>
      </p:pic>
      <p:sp>
        <p:nvSpPr>
          <p:cNvPr id="2" name="TextBox 1">
            <a:extLst>
              <a:ext uri="{FF2B5EF4-FFF2-40B4-BE49-F238E27FC236}">
                <a16:creationId xmlns:a16="http://schemas.microsoft.com/office/drawing/2014/main" id="{6E1CA23D-6697-BAA6-B117-FABFB3E2DA4E}"/>
              </a:ext>
            </a:extLst>
          </p:cNvPr>
          <p:cNvSpPr txBox="1"/>
          <p:nvPr/>
        </p:nvSpPr>
        <p:spPr>
          <a:xfrm>
            <a:off x="409575" y="482746"/>
            <a:ext cx="8251346" cy="646331"/>
          </a:xfrm>
          <a:prstGeom prst="rect">
            <a:avLst/>
          </a:prstGeom>
          <a:noFill/>
        </p:spPr>
        <p:txBody>
          <a:bodyPr wrap="square" rtlCol="0">
            <a:spAutoFit/>
          </a:bodyPr>
          <a:lstStyle/>
          <a:p>
            <a:r>
              <a:rPr lang="en-US" sz="3600" b="1" dirty="0">
                <a:solidFill>
                  <a:srgbClr val="093F4D"/>
                </a:solidFill>
                <a:latin typeface="Tilde" pitchFamily="2" charset="77"/>
              </a:rPr>
              <a:t>4Relief: Impact</a:t>
            </a:r>
          </a:p>
        </p:txBody>
      </p:sp>
      <p:sp>
        <p:nvSpPr>
          <p:cNvPr id="3" name="TextBox 2">
            <a:extLst>
              <a:ext uri="{FF2B5EF4-FFF2-40B4-BE49-F238E27FC236}">
                <a16:creationId xmlns:a16="http://schemas.microsoft.com/office/drawing/2014/main" id="{3A387651-8714-4FED-F913-570DF45A6685}"/>
              </a:ext>
            </a:extLst>
          </p:cNvPr>
          <p:cNvSpPr txBox="1"/>
          <p:nvPr/>
        </p:nvSpPr>
        <p:spPr>
          <a:xfrm>
            <a:off x="409575" y="1166965"/>
            <a:ext cx="11372850" cy="1349087"/>
          </a:xfrm>
          <a:prstGeom prst="rect">
            <a:avLst/>
          </a:prstGeom>
          <a:noFill/>
        </p:spPr>
        <p:txBody>
          <a:bodyPr wrap="square" rtlCol="0">
            <a:spAutoFit/>
          </a:bodyPr>
          <a:lstStyle/>
          <a:p>
            <a:pPr marL="12700" marR="5080">
              <a:spcBef>
                <a:spcPts val="95"/>
              </a:spcBef>
            </a:pPr>
            <a:r>
              <a:rPr lang="en-US" sz="1600" dirty="0">
                <a:solidFill>
                  <a:srgbClr val="093F4D"/>
                </a:solidFill>
                <a:latin typeface="Roboto Medium" panose="02000000000000000000" pitchFamily="2" charset="0"/>
                <a:ea typeface="Roboto Medium" panose="02000000000000000000" pitchFamily="2" charset="0"/>
                <a:cs typeface="Source Sans Pro"/>
              </a:rPr>
              <a:t>When people experience economic hardship – either chronically or because of a crisis – meeting basic needs is a challenge. Together, with over 250 partners throughout Canada, we get new shoes and clothing to people in crisis, freeing up financial resources they can use toward other needs.</a:t>
            </a:r>
          </a:p>
          <a:p>
            <a:pPr marL="12700" marR="5080">
              <a:spcBef>
                <a:spcPts val="95"/>
              </a:spcBef>
            </a:pPr>
            <a:endParaRPr lang="en-US" sz="1600" dirty="0">
              <a:solidFill>
                <a:srgbClr val="093F4D"/>
              </a:solidFill>
              <a:latin typeface="Roboto Medium" panose="02000000000000000000" pitchFamily="2" charset="0"/>
              <a:ea typeface="Roboto Light" panose="02000000000000000000" pitchFamily="2" charset="0"/>
              <a:cs typeface="Source Sans Pro"/>
            </a:endParaRPr>
          </a:p>
          <a:p>
            <a:pPr marL="12700" marR="5080">
              <a:spcBef>
                <a:spcPts val="95"/>
              </a:spcBef>
            </a:pPr>
            <a:r>
              <a:rPr lang="en-US" sz="1600" b="1" dirty="0">
                <a:solidFill>
                  <a:srgbClr val="093F4D"/>
                </a:solidFill>
                <a:latin typeface="Roboto Medium" panose="02000000000000000000" pitchFamily="2" charset="0"/>
                <a:ea typeface="Roboto Light" panose="02000000000000000000" pitchFamily="2" charset="0"/>
                <a:cs typeface="Source Sans Pro"/>
              </a:rPr>
              <a:t>NEW SHOES IMPACT</a:t>
            </a:r>
            <a:endParaRPr lang="en-US" sz="1600" b="1" spc="-10" dirty="0">
              <a:solidFill>
                <a:srgbClr val="093F4D"/>
              </a:solidFill>
              <a:latin typeface="Roboto Light" panose="02000000000000000000" pitchFamily="2" charset="0"/>
              <a:ea typeface="Roboto Light" panose="02000000000000000000" pitchFamily="2" charset="0"/>
              <a:cs typeface="Source Sans Pro"/>
            </a:endParaRPr>
          </a:p>
        </p:txBody>
      </p:sp>
      <p:grpSp>
        <p:nvGrpSpPr>
          <p:cNvPr id="4" name="Group 3">
            <a:extLst>
              <a:ext uri="{FF2B5EF4-FFF2-40B4-BE49-F238E27FC236}">
                <a16:creationId xmlns:a16="http://schemas.microsoft.com/office/drawing/2014/main" id="{571442BD-2960-CE54-8732-63A1D349247D}"/>
              </a:ext>
            </a:extLst>
          </p:cNvPr>
          <p:cNvGrpSpPr/>
          <p:nvPr/>
        </p:nvGrpSpPr>
        <p:grpSpPr>
          <a:xfrm>
            <a:off x="301133" y="2698705"/>
            <a:ext cx="2597710" cy="1576144"/>
            <a:chOff x="481011" y="3262285"/>
            <a:chExt cx="3606639" cy="2188305"/>
          </a:xfrm>
        </p:grpSpPr>
        <p:sp>
          <p:nvSpPr>
            <p:cNvPr id="5" name="Rectangle 4">
              <a:extLst>
                <a:ext uri="{FF2B5EF4-FFF2-40B4-BE49-F238E27FC236}">
                  <a16:creationId xmlns:a16="http://schemas.microsoft.com/office/drawing/2014/main" id="{BBE260DE-D4BD-2B67-291B-3F5731B8B4C8}"/>
                </a:ext>
              </a:extLst>
            </p:cNvPr>
            <p:cNvSpPr/>
            <p:nvPr/>
          </p:nvSpPr>
          <p:spPr>
            <a:xfrm>
              <a:off x="481011" y="3262285"/>
              <a:ext cx="3606639" cy="218830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8" name="TextBox 7">
              <a:extLst>
                <a:ext uri="{FF2B5EF4-FFF2-40B4-BE49-F238E27FC236}">
                  <a16:creationId xmlns:a16="http://schemas.microsoft.com/office/drawing/2014/main" id="{C85B8D5D-4D5B-DE51-BB5C-458BE1235D6E}"/>
                </a:ext>
              </a:extLst>
            </p:cNvPr>
            <p:cNvSpPr txBox="1"/>
            <p:nvPr/>
          </p:nvSpPr>
          <p:spPr>
            <a:xfrm>
              <a:off x="614363" y="3468014"/>
              <a:ext cx="3357562" cy="854629"/>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4 in 5 </a:t>
              </a:r>
              <a:r>
                <a:rPr lang="en-US" sz="1600" dirty="0">
                  <a:solidFill>
                    <a:srgbClr val="093F4D"/>
                  </a:solidFill>
                  <a:latin typeface="Roboto Medium" panose="02000000000000000000" pitchFamily="2" charset="0"/>
                  <a:ea typeface="Roboto Medium" panose="02000000000000000000" pitchFamily="2" charset="0"/>
                  <a:cs typeface="Source Sans Pro"/>
                </a:rPr>
                <a:t>saw improved health</a:t>
              </a:r>
              <a:endParaRPr lang="en-US" b="1" dirty="0">
                <a:solidFill>
                  <a:srgbClr val="F26348"/>
                </a:solidFill>
              </a:endParaRPr>
            </a:p>
          </p:txBody>
        </p:sp>
      </p:grpSp>
      <p:sp>
        <p:nvSpPr>
          <p:cNvPr id="36" name="Rectangle 35">
            <a:extLst>
              <a:ext uri="{FF2B5EF4-FFF2-40B4-BE49-F238E27FC236}">
                <a16:creationId xmlns:a16="http://schemas.microsoft.com/office/drawing/2014/main" id="{4515EA88-1AAF-69D9-2AD1-9ED99A1AF6D1}"/>
              </a:ext>
            </a:extLst>
          </p:cNvPr>
          <p:cNvSpPr/>
          <p:nvPr/>
        </p:nvSpPr>
        <p:spPr>
          <a:xfrm>
            <a:off x="3286674" y="2695733"/>
            <a:ext cx="2597710" cy="157911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37" name="TextBox 36">
            <a:extLst>
              <a:ext uri="{FF2B5EF4-FFF2-40B4-BE49-F238E27FC236}">
                <a16:creationId xmlns:a16="http://schemas.microsoft.com/office/drawing/2014/main" id="{2CFD1DD7-2926-AFFD-BD1C-1ED0CA4CBBA2}"/>
              </a:ext>
            </a:extLst>
          </p:cNvPr>
          <p:cNvSpPr txBox="1"/>
          <p:nvPr/>
        </p:nvSpPr>
        <p:spPr>
          <a:xfrm>
            <a:off x="3382722" y="2768961"/>
            <a:ext cx="2418310" cy="1354217"/>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2 in 3 </a:t>
            </a:r>
            <a:r>
              <a:rPr lang="en-US" sz="1600" dirty="0">
                <a:solidFill>
                  <a:srgbClr val="093F4D"/>
                </a:solidFill>
                <a:latin typeface="Roboto Medium" panose="02000000000000000000" pitchFamily="2" charset="0"/>
                <a:ea typeface="Roboto Medium" panose="02000000000000000000" pitchFamily="2" charset="0"/>
                <a:cs typeface="Source Sans Pro"/>
              </a:rPr>
              <a:t>said they didn’t have adequate clothing before receiving new clothing from </a:t>
            </a:r>
            <a:r>
              <a:rPr lang="en-US" sz="1600" b="1" dirty="0">
                <a:solidFill>
                  <a:srgbClr val="093F4D"/>
                </a:solidFill>
                <a:latin typeface="Roboto Medium" panose="02000000000000000000" pitchFamily="2" charset="0"/>
                <a:ea typeface="Roboto Medium" panose="02000000000000000000" pitchFamily="2" charset="0"/>
                <a:cs typeface="Source Sans Pro"/>
              </a:rPr>
              <a:t>Soles4Souls </a:t>
            </a:r>
          </a:p>
        </p:txBody>
      </p:sp>
      <p:sp>
        <p:nvSpPr>
          <p:cNvPr id="41" name="Rectangle 40">
            <a:extLst>
              <a:ext uri="{FF2B5EF4-FFF2-40B4-BE49-F238E27FC236}">
                <a16:creationId xmlns:a16="http://schemas.microsoft.com/office/drawing/2014/main" id="{E84CEE03-9A1D-BDA4-0B81-2804890DB3E2}"/>
              </a:ext>
            </a:extLst>
          </p:cNvPr>
          <p:cNvSpPr/>
          <p:nvPr/>
        </p:nvSpPr>
        <p:spPr>
          <a:xfrm>
            <a:off x="6278278" y="2695734"/>
            <a:ext cx="2597710" cy="157911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43" name="Rectangle 42">
            <a:extLst>
              <a:ext uri="{FF2B5EF4-FFF2-40B4-BE49-F238E27FC236}">
                <a16:creationId xmlns:a16="http://schemas.microsoft.com/office/drawing/2014/main" id="{76F3BF58-E7BF-C5C0-407B-3AC86102CF58}"/>
              </a:ext>
            </a:extLst>
          </p:cNvPr>
          <p:cNvSpPr/>
          <p:nvPr/>
        </p:nvSpPr>
        <p:spPr>
          <a:xfrm>
            <a:off x="9269882" y="2692366"/>
            <a:ext cx="2597710" cy="158248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48" name="TextBox 47">
            <a:extLst>
              <a:ext uri="{FF2B5EF4-FFF2-40B4-BE49-F238E27FC236}">
                <a16:creationId xmlns:a16="http://schemas.microsoft.com/office/drawing/2014/main" id="{FA16D676-3353-C5A4-8677-D5C7CF379F69}"/>
              </a:ext>
            </a:extLst>
          </p:cNvPr>
          <p:cNvSpPr txBox="1"/>
          <p:nvPr/>
        </p:nvSpPr>
        <p:spPr>
          <a:xfrm>
            <a:off x="9353759" y="2792682"/>
            <a:ext cx="2418310" cy="615553"/>
          </a:xfrm>
          <a:prstGeom prst="rect">
            <a:avLst/>
          </a:prstGeom>
          <a:noFill/>
        </p:spPr>
        <p:txBody>
          <a:bodyPr wrap="square" rtlCol="0">
            <a:spAutoFit/>
          </a:bodyPr>
          <a:lstStyle/>
          <a:p>
            <a:pPr algn="ctr"/>
            <a:r>
              <a:rPr lang="en-US" sz="1600" dirty="0">
                <a:solidFill>
                  <a:srgbClr val="093F4D"/>
                </a:solidFill>
                <a:latin typeface="Roboto Medium" panose="02000000000000000000" pitchFamily="2" charset="0"/>
                <a:ea typeface="Roboto Medium" panose="02000000000000000000" pitchFamily="2" charset="0"/>
                <a:cs typeface="Source Sans Pro"/>
              </a:rPr>
              <a:t>Help </a:t>
            </a:r>
            <a:r>
              <a:rPr lang="en-US" b="1" dirty="0">
                <a:solidFill>
                  <a:srgbClr val="F26348"/>
                </a:solidFill>
                <a:latin typeface="Roboto Medium" panose="02000000000000000000" pitchFamily="2" charset="0"/>
                <a:ea typeface="Roboto Medium" panose="02000000000000000000" pitchFamily="2" charset="0"/>
                <a:cs typeface="Source Sans Pro"/>
              </a:rPr>
              <a:t>1 in 2 </a:t>
            </a:r>
            <a:r>
              <a:rPr lang="en-US" sz="1600" dirty="0">
                <a:solidFill>
                  <a:srgbClr val="093F4D"/>
                </a:solidFill>
                <a:latin typeface="Roboto Medium" panose="02000000000000000000" pitchFamily="2" charset="0"/>
                <a:ea typeface="Roboto Medium" panose="02000000000000000000" pitchFamily="2" charset="0"/>
                <a:cs typeface="Source Sans Pro"/>
              </a:rPr>
              <a:t>recipients </a:t>
            </a:r>
            <a:r>
              <a:rPr lang="en-US" sz="1600" b="1" dirty="0">
                <a:solidFill>
                  <a:srgbClr val="093F4D"/>
                </a:solidFill>
                <a:latin typeface="Roboto Medium" panose="02000000000000000000" pitchFamily="2" charset="0"/>
                <a:ea typeface="Roboto Medium" panose="02000000000000000000" pitchFamily="2" charset="0"/>
                <a:cs typeface="Source Sans Pro"/>
              </a:rPr>
              <a:t>return to work</a:t>
            </a:r>
            <a:endParaRPr lang="en-US" b="1" dirty="0">
              <a:solidFill>
                <a:srgbClr val="F26348"/>
              </a:solidFill>
            </a:endParaRPr>
          </a:p>
        </p:txBody>
      </p:sp>
      <p:pic>
        <p:nvPicPr>
          <p:cNvPr id="6" name="Picture 5">
            <a:extLst>
              <a:ext uri="{FF2B5EF4-FFF2-40B4-BE49-F238E27FC236}">
                <a16:creationId xmlns:a16="http://schemas.microsoft.com/office/drawing/2014/main" id="{31EE79C0-76FD-4614-7E64-1FBEBCDD97DF}"/>
              </a:ext>
            </a:extLst>
          </p:cNvPr>
          <p:cNvPicPr>
            <a:picLocks noChangeAspect="1"/>
          </p:cNvPicPr>
          <p:nvPr/>
        </p:nvPicPr>
        <p:blipFill>
          <a:blip r:embed="rId4"/>
          <a:stretch>
            <a:fillRect/>
          </a:stretch>
        </p:blipFill>
        <p:spPr>
          <a:xfrm rot="10800000">
            <a:off x="10151745" y="4980179"/>
            <a:ext cx="622300" cy="711200"/>
          </a:xfrm>
          <a:prstGeom prst="rect">
            <a:avLst/>
          </a:prstGeom>
        </p:spPr>
      </p:pic>
      <p:pic>
        <p:nvPicPr>
          <p:cNvPr id="7" name="Picture 6">
            <a:extLst>
              <a:ext uri="{FF2B5EF4-FFF2-40B4-BE49-F238E27FC236}">
                <a16:creationId xmlns:a16="http://schemas.microsoft.com/office/drawing/2014/main" id="{90003D73-021C-86C7-EFA5-3E07A49D59B6}"/>
              </a:ext>
            </a:extLst>
          </p:cNvPr>
          <p:cNvPicPr>
            <a:picLocks noChangeAspect="1"/>
          </p:cNvPicPr>
          <p:nvPr/>
        </p:nvPicPr>
        <p:blipFill>
          <a:blip r:embed="rId4"/>
          <a:stretch>
            <a:fillRect/>
          </a:stretch>
        </p:blipFill>
        <p:spPr>
          <a:xfrm>
            <a:off x="1105030" y="4490450"/>
            <a:ext cx="622300" cy="711200"/>
          </a:xfrm>
          <a:prstGeom prst="rect">
            <a:avLst/>
          </a:prstGeom>
        </p:spPr>
      </p:pic>
      <p:sp>
        <p:nvSpPr>
          <p:cNvPr id="9" name="TextBox 7">
            <a:extLst>
              <a:ext uri="{FF2B5EF4-FFF2-40B4-BE49-F238E27FC236}">
                <a16:creationId xmlns:a16="http://schemas.microsoft.com/office/drawing/2014/main" id="{9EF8BF6C-6E70-7025-9D66-4B39D4479200}"/>
              </a:ext>
            </a:extLst>
          </p:cNvPr>
          <p:cNvSpPr txBox="1"/>
          <p:nvPr/>
        </p:nvSpPr>
        <p:spPr>
          <a:xfrm>
            <a:off x="1341230" y="4703549"/>
            <a:ext cx="9784156" cy="160813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95"/>
              </a:spcBef>
            </a:pPr>
            <a:r>
              <a:rPr lang="en-US" sz="1600" i="1" dirty="0">
                <a:solidFill>
                  <a:srgbClr val="093F4D"/>
                </a:solidFill>
                <a:latin typeface="Roboto Light" panose="02000000000000000000" pitchFamily="2" charset="0"/>
                <a:ea typeface="Roboto Light" panose="02000000000000000000" pitchFamily="2" charset="0"/>
                <a:cs typeface="Source Sans Pro"/>
              </a:rPr>
              <a:t>One of the recipients has been going through some difficult years. He was so happy that he ran around the parking lot. He said that the last time he had new shoes was 7 years ago and his feet always hurt.</a:t>
            </a:r>
          </a:p>
          <a:p>
            <a:pPr marL="12700" marR="5080">
              <a:spcBef>
                <a:spcPts val="95"/>
              </a:spcBef>
            </a:pPr>
            <a:endParaRPr lang="en-US" sz="1600" dirty="0">
              <a:solidFill>
                <a:srgbClr val="093F4D"/>
              </a:solidFill>
              <a:latin typeface="Roboto Light" panose="02000000000000000000" pitchFamily="2" charset="0"/>
              <a:ea typeface="Roboto Light" panose="02000000000000000000" pitchFamily="2" charset="0"/>
              <a:cs typeface="Source Sans Pro"/>
            </a:endParaRPr>
          </a:p>
          <a:p>
            <a:pPr marL="12700" marR="5080">
              <a:spcBef>
                <a:spcPts val="95"/>
              </a:spcBef>
            </a:pPr>
            <a:r>
              <a:rPr lang="en-US" sz="1600" b="1" i="1" dirty="0">
                <a:solidFill>
                  <a:srgbClr val="093F4D"/>
                </a:solidFill>
                <a:latin typeface="Roboto Light" panose="02000000000000000000" pitchFamily="2" charset="0"/>
                <a:ea typeface="Roboto Light" panose="02000000000000000000" pitchFamily="2" charset="0"/>
                <a:cs typeface="Source Sans Pro"/>
              </a:rPr>
              <a:t>- </a:t>
            </a:r>
            <a:r>
              <a:rPr lang="en-US" sz="1600" b="1" dirty="0">
                <a:solidFill>
                  <a:srgbClr val="093F4D"/>
                </a:solidFill>
                <a:latin typeface="Roboto Light" panose="02000000000000000000" pitchFamily="2" charset="0"/>
                <a:ea typeface="Roboto Light" panose="02000000000000000000" pitchFamily="2" charset="0"/>
                <a:cs typeface="Source Sans Pro"/>
              </a:rPr>
              <a:t>4Relief Partner</a:t>
            </a:r>
          </a:p>
          <a:p>
            <a:pPr marL="12700" marR="5080">
              <a:spcBef>
                <a:spcPts val="95"/>
              </a:spcBef>
            </a:pPr>
            <a:r>
              <a:rPr lang="en-US" sz="1600" dirty="0">
                <a:solidFill>
                  <a:srgbClr val="093F4D"/>
                </a:solidFill>
                <a:latin typeface="Roboto Light" panose="02000000000000000000" pitchFamily="2" charset="0"/>
                <a:ea typeface="Roboto Light" panose="02000000000000000000" pitchFamily="2" charset="0"/>
                <a:cs typeface="Source Sans Pro"/>
              </a:rPr>
              <a:t>Peterborough Lions Club - Canada</a:t>
            </a: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sp>
        <p:nvSpPr>
          <p:cNvPr id="42" name="TextBox 41">
            <a:extLst>
              <a:ext uri="{FF2B5EF4-FFF2-40B4-BE49-F238E27FC236}">
                <a16:creationId xmlns:a16="http://schemas.microsoft.com/office/drawing/2014/main" id="{67B809F2-3C72-EFD9-6D06-3C2505C7CDEB}"/>
              </a:ext>
            </a:extLst>
          </p:cNvPr>
          <p:cNvSpPr txBox="1"/>
          <p:nvPr/>
        </p:nvSpPr>
        <p:spPr>
          <a:xfrm>
            <a:off x="6374326" y="2768961"/>
            <a:ext cx="2418310" cy="861774"/>
          </a:xfrm>
          <a:prstGeom prst="rect">
            <a:avLst/>
          </a:prstGeom>
          <a:noFill/>
        </p:spPr>
        <p:txBody>
          <a:bodyPr wrap="square" rtlCol="0">
            <a:spAutoFit/>
          </a:bodyPr>
          <a:lstStyle/>
          <a:p>
            <a:pPr algn="ctr"/>
            <a:r>
              <a:rPr lang="en-US" b="1" dirty="0">
                <a:solidFill>
                  <a:srgbClr val="F26348"/>
                </a:solidFill>
                <a:latin typeface="Roboto Medium" panose="02000000000000000000" pitchFamily="2" charset="0"/>
                <a:ea typeface="Roboto Medium" panose="02000000000000000000" pitchFamily="2" charset="0"/>
                <a:cs typeface="Source Sans Pro"/>
              </a:rPr>
              <a:t>33% </a:t>
            </a:r>
            <a:r>
              <a:rPr lang="en-US" sz="1600" dirty="0">
                <a:solidFill>
                  <a:srgbClr val="093F4D"/>
                </a:solidFill>
                <a:latin typeface="Roboto Medium" panose="02000000000000000000" pitchFamily="2" charset="0"/>
                <a:ea typeface="Roboto Medium" panose="02000000000000000000" pitchFamily="2" charset="0"/>
                <a:cs typeface="Source Sans Pro"/>
              </a:rPr>
              <a:t>saw a reduction in homelessness and poverty</a:t>
            </a:r>
            <a:endParaRPr lang="en-US" sz="1600" dirty="0"/>
          </a:p>
        </p:txBody>
      </p:sp>
    </p:spTree>
    <p:extLst>
      <p:ext uri="{BB962C8B-B14F-4D97-AF65-F5344CB8AC3E}">
        <p14:creationId xmlns:p14="http://schemas.microsoft.com/office/powerpoint/2010/main" val="1546261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B0D4CDD-D1B5-1566-678E-20D2DFC538A8}"/>
              </a:ext>
            </a:extLst>
          </p:cNvPr>
          <p:cNvPicPr>
            <a:picLocks noChangeAspect="1"/>
          </p:cNvPicPr>
          <p:nvPr/>
        </p:nvPicPr>
        <p:blipFill>
          <a:blip r:embed="rId3"/>
          <a:stretch>
            <a:fillRect/>
          </a:stretch>
        </p:blipFill>
        <p:spPr>
          <a:xfrm>
            <a:off x="-199140" y="-24542"/>
            <a:ext cx="5245100" cy="3492500"/>
          </a:xfrm>
          <a:prstGeom prst="rect">
            <a:avLst/>
          </a:prstGeom>
        </p:spPr>
      </p:pic>
      <p:pic>
        <p:nvPicPr>
          <p:cNvPr id="36" name="Picture 35">
            <a:extLst>
              <a:ext uri="{FF2B5EF4-FFF2-40B4-BE49-F238E27FC236}">
                <a16:creationId xmlns:a16="http://schemas.microsoft.com/office/drawing/2014/main" id="{61740678-EEAB-4681-AB37-4821CC29E278}"/>
              </a:ext>
            </a:extLst>
          </p:cNvPr>
          <p:cNvPicPr>
            <a:picLocks noChangeAspect="1"/>
          </p:cNvPicPr>
          <p:nvPr/>
        </p:nvPicPr>
        <p:blipFill>
          <a:blip r:embed="rId4"/>
          <a:stretch>
            <a:fillRect/>
          </a:stretch>
        </p:blipFill>
        <p:spPr>
          <a:xfrm>
            <a:off x="3896483" y="201768"/>
            <a:ext cx="4508500" cy="3009900"/>
          </a:xfrm>
          <a:prstGeom prst="rect">
            <a:avLst/>
          </a:prstGeom>
        </p:spPr>
      </p:pic>
      <p:pic>
        <p:nvPicPr>
          <p:cNvPr id="37" name="Picture 36">
            <a:extLst>
              <a:ext uri="{FF2B5EF4-FFF2-40B4-BE49-F238E27FC236}">
                <a16:creationId xmlns:a16="http://schemas.microsoft.com/office/drawing/2014/main" id="{11558F6B-801D-34E8-6091-745CAC9C1F36}"/>
              </a:ext>
            </a:extLst>
          </p:cNvPr>
          <p:cNvPicPr>
            <a:picLocks noChangeAspect="1"/>
          </p:cNvPicPr>
          <p:nvPr/>
        </p:nvPicPr>
        <p:blipFill>
          <a:blip r:embed="rId5"/>
          <a:stretch>
            <a:fillRect/>
          </a:stretch>
        </p:blipFill>
        <p:spPr>
          <a:xfrm>
            <a:off x="7054116" y="-348515"/>
            <a:ext cx="5816600" cy="3873500"/>
          </a:xfrm>
          <a:prstGeom prst="rect">
            <a:avLst/>
          </a:prstGeom>
        </p:spPr>
      </p:pic>
      <p:sp>
        <p:nvSpPr>
          <p:cNvPr id="25" name="TextBox 4">
            <a:extLst>
              <a:ext uri="{FF2B5EF4-FFF2-40B4-BE49-F238E27FC236}">
                <a16:creationId xmlns:a16="http://schemas.microsoft.com/office/drawing/2014/main" id="{D882790C-8451-DDF2-9300-0089E66776B9}"/>
              </a:ext>
            </a:extLst>
          </p:cNvPr>
          <p:cNvSpPr txBox="1"/>
          <p:nvPr/>
        </p:nvSpPr>
        <p:spPr>
          <a:xfrm>
            <a:off x="444552" y="3233652"/>
            <a:ext cx="5686425"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b="1" dirty="0">
                <a:solidFill>
                  <a:srgbClr val="093F4D"/>
                </a:solidFill>
                <a:latin typeface="Tilde" pitchFamily="2" charset="77"/>
              </a:rPr>
              <a:t>4EveryKid</a:t>
            </a:r>
          </a:p>
        </p:txBody>
      </p:sp>
      <p:sp>
        <p:nvSpPr>
          <p:cNvPr id="26" name="TextBox 5">
            <a:extLst>
              <a:ext uri="{FF2B5EF4-FFF2-40B4-BE49-F238E27FC236}">
                <a16:creationId xmlns:a16="http://schemas.microsoft.com/office/drawing/2014/main" id="{A53374CA-6F62-7EE3-2DAA-74C3806D60FB}"/>
              </a:ext>
            </a:extLst>
          </p:cNvPr>
          <p:cNvSpPr txBox="1"/>
          <p:nvPr/>
        </p:nvSpPr>
        <p:spPr>
          <a:xfrm>
            <a:off x="444552" y="3917871"/>
            <a:ext cx="11372850" cy="206210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185420">
              <a:lnSpc>
                <a:spcPct val="100000"/>
              </a:lnSpc>
              <a:spcBef>
                <a:spcPts val="5"/>
              </a:spcBef>
            </a:pPr>
            <a:r>
              <a:rPr lang="en-US" sz="1600" spc="-10" dirty="0">
                <a:solidFill>
                  <a:srgbClr val="093F4D"/>
                </a:solidFill>
                <a:latin typeface="Roboto Light" panose="02000000000000000000" pitchFamily="2" charset="0"/>
                <a:ea typeface="Roboto Light" panose="02000000000000000000" pitchFamily="2" charset="0"/>
                <a:cs typeface="Source Sans Pro"/>
              </a:rPr>
              <a:t>S4S Canada partners with schools across Canada to get new athletic shoes to kids in underserved communities, eliminating a barrier to educational and extracurricular opportunities.</a:t>
            </a:r>
          </a:p>
          <a:p>
            <a:pPr marL="12700" marR="185420">
              <a:lnSpc>
                <a:spcPct val="100000"/>
              </a:lnSpc>
              <a:spcBef>
                <a:spcPts val="5"/>
              </a:spcBef>
            </a:pPr>
            <a:endParaRPr lang="en-US" sz="1600" b="1" spc="-10" dirty="0">
              <a:solidFill>
                <a:srgbClr val="093F4D"/>
              </a:solidFill>
              <a:latin typeface="Roboto Light" panose="02000000000000000000" pitchFamily="2" charset="0"/>
              <a:ea typeface="Roboto Light" panose="02000000000000000000" pitchFamily="2" charset="0"/>
              <a:cs typeface="Source Sans Pro"/>
            </a:endParaRPr>
          </a:p>
          <a:p>
            <a:pPr marL="12700" marR="5080">
              <a:spcBef>
                <a:spcPts val="95"/>
              </a:spcBef>
            </a:pPr>
            <a:r>
              <a:rPr lang="en-US" sz="1600" b="1" dirty="0">
                <a:solidFill>
                  <a:srgbClr val="093F4D"/>
                </a:solidFill>
                <a:latin typeface="Roboto Medium" panose="02000000000000000000" pitchFamily="2" charset="0"/>
                <a:ea typeface="Roboto Medium" panose="02000000000000000000" pitchFamily="2" charset="0"/>
                <a:cs typeface="Source Sans Pro"/>
              </a:rPr>
              <a:t>More than 1 in 8 </a:t>
            </a:r>
            <a:r>
              <a:rPr lang="en-US" sz="1600" dirty="0">
                <a:solidFill>
                  <a:srgbClr val="093F4D"/>
                </a:solidFill>
                <a:latin typeface="Roboto Medium" panose="02000000000000000000" pitchFamily="2" charset="0"/>
                <a:ea typeface="Roboto Medium" panose="02000000000000000000" pitchFamily="2" charset="0"/>
                <a:cs typeface="Source Sans Pro"/>
              </a:rPr>
              <a:t>children are living in poverty in Canada.</a:t>
            </a:r>
          </a:p>
          <a:p>
            <a:pPr marL="12700" marR="185420">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a:p>
            <a:pPr marL="12700" marR="185420">
              <a:spcBef>
                <a:spcPts val="5"/>
              </a:spcBef>
            </a:pPr>
            <a:r>
              <a:rPr lang="en-US" sz="1600" b="1" spc="-10" dirty="0">
                <a:solidFill>
                  <a:srgbClr val="093F4D"/>
                </a:solidFill>
                <a:latin typeface="Roboto Light" panose="02000000000000000000" pitchFamily="2" charset="0"/>
                <a:ea typeface="Roboto Light" panose="02000000000000000000" pitchFamily="2" charset="0"/>
                <a:cs typeface="Source Sans Pro"/>
              </a:rPr>
              <a:t>DISPROPORTIONATE IMPACT</a:t>
            </a:r>
          </a:p>
          <a:p>
            <a:pPr marL="12700" marR="185420">
              <a:spcBef>
                <a:spcPts val="5"/>
              </a:spcBef>
            </a:pPr>
            <a:r>
              <a:rPr lang="en-US" sz="1600" spc="-10" dirty="0">
                <a:solidFill>
                  <a:srgbClr val="093F4D"/>
                </a:solidFill>
                <a:latin typeface="Roboto Light" panose="02000000000000000000" pitchFamily="2" charset="0"/>
                <a:ea typeface="Roboto Light" panose="02000000000000000000" pitchFamily="2" charset="0"/>
                <a:cs typeface="Source Sans Pro"/>
              </a:rPr>
              <a:t>Communities of color, indigenous, and LGBTQ are much more likely to experience homelessness.</a:t>
            </a:r>
            <a:endParaRPr lang="en-US" sz="1600" b="1" spc="-10" dirty="0">
              <a:solidFill>
                <a:srgbClr val="093F4D"/>
              </a:solidFill>
              <a:latin typeface="Roboto Light" panose="02000000000000000000" pitchFamily="2" charset="0"/>
              <a:ea typeface="Roboto Light" panose="02000000000000000000" pitchFamily="2" charset="0"/>
              <a:cs typeface="Source Sans Pro"/>
            </a:endParaRPr>
          </a:p>
          <a:p>
            <a:pPr marL="12700" marR="185420">
              <a:lnSpc>
                <a:spcPct val="100000"/>
              </a:lnSpc>
              <a:spcBef>
                <a:spcPts val="5"/>
              </a:spcBef>
            </a:pPr>
            <a:endParaRPr lang="en-US" sz="1600" spc="-10" dirty="0">
              <a:solidFill>
                <a:srgbClr val="093F4D"/>
              </a:solidFill>
              <a:latin typeface="Roboto Light" panose="02000000000000000000" pitchFamily="2" charset="0"/>
              <a:ea typeface="Roboto Light" panose="02000000000000000000" pitchFamily="2" charset="0"/>
              <a:cs typeface="Source Sans Pro"/>
            </a:endParaRPr>
          </a:p>
        </p:txBody>
      </p:sp>
      <p:sp>
        <p:nvSpPr>
          <p:cNvPr id="29" name="TextBox 28">
            <a:extLst>
              <a:ext uri="{FF2B5EF4-FFF2-40B4-BE49-F238E27FC236}">
                <a16:creationId xmlns:a16="http://schemas.microsoft.com/office/drawing/2014/main" id="{0B13A649-DC50-9A31-D780-0B3D5E7AE385}"/>
              </a:ext>
            </a:extLst>
          </p:cNvPr>
          <p:cNvSpPr txBox="1"/>
          <p:nvPr/>
        </p:nvSpPr>
        <p:spPr>
          <a:xfrm>
            <a:off x="4356945" y="6420408"/>
            <a:ext cx="4537276" cy="253916"/>
          </a:xfrm>
          <a:prstGeom prst="rect">
            <a:avLst/>
          </a:prstGeom>
          <a:noFill/>
        </p:spPr>
        <p:txBody>
          <a:bodyPr wrap="square" rtlCol="0">
            <a:spAutoFit/>
          </a:bodyPr>
          <a:lstStyle/>
          <a:p>
            <a:r>
              <a:rPr lang="en-US" sz="1050" i="1" dirty="0">
                <a:solidFill>
                  <a:srgbClr val="003543"/>
                </a:solidFill>
                <a:latin typeface="Source Sans Pro" panose="020B0503030403020204" pitchFamily="34" charset="0"/>
                <a:ea typeface="Source Sans Pro" panose="020B0503030403020204" pitchFamily="34" charset="0"/>
              </a:rPr>
              <a:t>*Per HOMELESS HUB (https://</a:t>
            </a:r>
            <a:r>
              <a:rPr lang="en-US" sz="1050" i="1" dirty="0" err="1">
                <a:solidFill>
                  <a:srgbClr val="003543"/>
                </a:solidFill>
                <a:latin typeface="Source Sans Pro" panose="020B0503030403020204" pitchFamily="34" charset="0"/>
                <a:ea typeface="Source Sans Pro" panose="020B0503030403020204" pitchFamily="34" charset="0"/>
              </a:rPr>
              <a:t>www.homelesshub.ca</a:t>
            </a:r>
            <a:r>
              <a:rPr lang="en-US" sz="1050" i="1" dirty="0">
                <a:solidFill>
                  <a:srgbClr val="003543"/>
                </a:solidFill>
                <a:latin typeface="Source Sans Pro" panose="020B0503030403020204" pitchFamily="34" charset="0"/>
                <a:ea typeface="Source Sans Pro" panose="020B0503030403020204" pitchFamily="34" charset="0"/>
              </a:rPr>
              <a:t>/)</a:t>
            </a:r>
          </a:p>
        </p:txBody>
      </p:sp>
      <p:pic>
        <p:nvPicPr>
          <p:cNvPr id="30" name="Picture 29">
            <a:extLst>
              <a:ext uri="{FF2B5EF4-FFF2-40B4-BE49-F238E27FC236}">
                <a16:creationId xmlns:a16="http://schemas.microsoft.com/office/drawing/2014/main" id="{2AC2DA19-9B41-2B75-EF64-221718FD08A3}"/>
              </a:ext>
            </a:extLst>
          </p:cNvPr>
          <p:cNvPicPr>
            <a:picLocks noChangeAspect="1"/>
          </p:cNvPicPr>
          <p:nvPr/>
        </p:nvPicPr>
        <p:blipFill>
          <a:blip r:embed="rId6">
            <a:alphaModFix amt="20000"/>
          </a:blip>
          <a:stretch>
            <a:fillRect/>
          </a:stretch>
        </p:blipFill>
        <p:spPr>
          <a:xfrm>
            <a:off x="585942" y="6337428"/>
            <a:ext cx="1512681" cy="330624"/>
          </a:xfrm>
          <a:prstGeom prst="rect">
            <a:avLst/>
          </a:prstGeom>
        </p:spPr>
      </p:pic>
    </p:spTree>
    <p:extLst>
      <p:ext uri="{BB962C8B-B14F-4D97-AF65-F5344CB8AC3E}">
        <p14:creationId xmlns:p14="http://schemas.microsoft.com/office/powerpoint/2010/main" val="3284102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28902</TotalTime>
  <Words>1399</Words>
  <Application>Microsoft Macintosh PowerPoint</Application>
  <PresentationFormat>Widescreen</PresentationFormat>
  <Paragraphs>159</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Buenos Aires Trial</vt:lpstr>
      <vt:lpstr>Calibri</vt:lpstr>
      <vt:lpstr>Calibri Light</vt:lpstr>
      <vt:lpstr>Roboto</vt:lpstr>
      <vt:lpstr>Roboto Light</vt:lpstr>
      <vt:lpstr>Roboto Medium</vt:lpstr>
      <vt:lpstr>Source Sans Pro</vt:lpstr>
      <vt:lpstr>Tilde</vt:lpstr>
      <vt:lpstr>Office Theme</vt:lpstr>
      <vt:lpstr>PowerPoint Presentation</vt:lpstr>
      <vt:lpstr>PowerPoint Presentation</vt:lpstr>
      <vt:lpstr>PowerPoint Presentation</vt:lpstr>
      <vt:lpstr>WORKING WORLDWIDE TO PROVIDE OPPORTUNITY  THROUGH SHOES AND CLOTHING.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 Arnold</dc:creator>
  <cp:lastModifiedBy>Alexis Connor</cp:lastModifiedBy>
  <cp:revision>32</cp:revision>
  <dcterms:created xsi:type="dcterms:W3CDTF">2021-02-22T17:35:37Z</dcterms:created>
  <dcterms:modified xsi:type="dcterms:W3CDTF">2024-03-12T21:20:25Z</dcterms:modified>
</cp:coreProperties>
</file>